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708" r:id="rId5"/>
    <p:sldMasterId id="2147483720" r:id="rId6"/>
    <p:sldMasterId id="2147483732" r:id="rId7"/>
  </p:sldMasterIdLst>
  <p:notesMasterIdLst>
    <p:notesMasterId r:id="rId27"/>
  </p:notesMasterIdLst>
  <p:sldIdLst>
    <p:sldId id="256" r:id="rId8"/>
    <p:sldId id="257" r:id="rId9"/>
    <p:sldId id="258" r:id="rId10"/>
    <p:sldId id="259" r:id="rId11"/>
    <p:sldId id="260" r:id="rId12"/>
    <p:sldId id="261" r:id="rId13"/>
    <p:sldId id="262" r:id="rId14"/>
    <p:sldId id="263" r:id="rId15"/>
    <p:sldId id="265" r:id="rId16"/>
    <p:sldId id="266" r:id="rId17"/>
    <p:sldId id="267" r:id="rId18"/>
    <p:sldId id="268" r:id="rId19"/>
    <p:sldId id="271" r:id="rId20"/>
    <p:sldId id="272" r:id="rId21"/>
    <p:sldId id="273" r:id="rId22"/>
    <p:sldId id="274" r:id="rId23"/>
    <p:sldId id="275" r:id="rId24"/>
    <p:sldId id="270" r:id="rId25"/>
    <p:sldId id="269" r:id="rId26"/>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E1B1D"/>
    <a:srgbClr val="8F191A"/>
    <a:srgbClr val="A18C28"/>
    <a:srgbClr val="8A7B54"/>
    <a:srgbClr val="A08858"/>
    <a:srgbClr val="925F21"/>
    <a:srgbClr val="C1AE30"/>
    <a:srgbClr val="B39C2D"/>
    <a:srgbClr val="CFD1B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4" autoAdjust="0"/>
  </p:normalViewPr>
  <p:slideViewPr>
    <p:cSldViewPr snapToGrid="0" snapToObjects="1">
      <p:cViewPr varScale="1">
        <p:scale>
          <a:sx n="115" d="100"/>
          <a:sy n="115" d="100"/>
        </p:scale>
        <p:origin x="-282" y="-102"/>
      </p:cViewPr>
      <p:guideLst>
        <p:guide orient="horz" pos="1756"/>
        <p:guide pos="2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38981B-58AF-924B-A194-6B3AD7F30C2B}" type="datetimeFigureOut">
              <a:rPr lang="es-ES" smtClean="0"/>
              <a:pPr/>
              <a:t>28/03/2016</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0DD3D7-66EB-EF4B-8052-F0594018568B}" type="slidenum">
              <a:rPr lang="es-ES" smtClean="0"/>
              <a:pPr/>
              <a:t>‹Nº›</a:t>
            </a:fld>
            <a:endParaRPr lang="es-ES"/>
          </a:p>
        </p:txBody>
      </p:sp>
    </p:spTree>
    <p:extLst>
      <p:ext uri="{BB962C8B-B14F-4D97-AF65-F5344CB8AC3E}">
        <p14:creationId xmlns:p14="http://schemas.microsoft.com/office/powerpoint/2010/main" xmlns="" val="21230646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40DD3D7-66EB-EF4B-8052-F0594018568B}" type="slidenum">
              <a:rPr lang="es-ES" smtClean="0"/>
              <a:pPr/>
              <a:t>4</a:t>
            </a:fld>
            <a:endParaRPr lang="es-ES"/>
          </a:p>
        </p:txBody>
      </p:sp>
    </p:spTree>
    <p:extLst>
      <p:ext uri="{BB962C8B-B14F-4D97-AF65-F5344CB8AC3E}">
        <p14:creationId xmlns:p14="http://schemas.microsoft.com/office/powerpoint/2010/main" xmlns="" val="400023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40DD3D7-66EB-EF4B-8052-F0594018568B}" type="slidenum">
              <a:rPr lang="es-ES" smtClean="0"/>
              <a:pPr/>
              <a:t>8</a:t>
            </a:fld>
            <a:endParaRPr lang="es-ES"/>
          </a:p>
        </p:txBody>
      </p:sp>
    </p:spTree>
    <p:extLst>
      <p:ext uri="{BB962C8B-B14F-4D97-AF65-F5344CB8AC3E}">
        <p14:creationId xmlns:p14="http://schemas.microsoft.com/office/powerpoint/2010/main" xmlns="" val="3064231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70717807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23303869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371712414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7523287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02471015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71104806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78639679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53317713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342587858"/>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96932236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60565517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213115125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238959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40700216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84339230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20194883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54623976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04048258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80644556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56688805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75630090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58157053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417241705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858410138"/>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88964543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14380179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2141125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3358338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32673440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56156316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04073171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60741887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7546441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249188547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00331246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13398648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60268631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2449561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10930094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87153870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76438281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92538759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41313435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21770510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381965752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20687053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12159627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136722338"/>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57424520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21359525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45928443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32581146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67356081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49552122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2539237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78208048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33243202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95187736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01599097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18680606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45296097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70781524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73158846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34757595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10839359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07838464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166931945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3546645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21236699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71651897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77994725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807565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30197761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177672681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1"/>
            <a:ext cx="2057400" cy="3290888"/>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54781"/>
            <a:ext cx="6019800" cy="329088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72773861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174777560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D6042DF1-54BF-F540-843E-D1427EBA683C}" type="datetimeFigureOut">
              <a:rPr lang="es-ES" smtClean="0"/>
              <a:pPr/>
              <a:t>28/03/2016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70115945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smtClean="0"/>
              <a:pPr/>
              <a:t>28/03/2016</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smtClean="0"/>
              <a:pPr/>
              <a:t>‹Nº›</a:t>
            </a:fld>
            <a:endParaRPr lang="es-ES"/>
          </a:p>
        </p:txBody>
      </p:sp>
    </p:spTree>
    <p:extLst>
      <p:ext uri="{BB962C8B-B14F-4D97-AF65-F5344CB8AC3E}">
        <p14:creationId xmlns:p14="http://schemas.microsoft.com/office/powerpoint/2010/main" xmlns="" val="3410432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548411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9123659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954515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28018716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4087343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6042DF1-54BF-F540-843E-D1427EBA683C}" type="datetimeFigureOut">
              <a:rPr lang="es-ES" smtClean="0">
                <a:solidFill>
                  <a:prstClr val="black">
                    <a:tint val="75000"/>
                  </a:prstClr>
                </a:solidFill>
                <a:latin typeface="Calibri"/>
              </a:rPr>
              <a:pPr/>
              <a:t>28/03/2016</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C3A8A8D-3573-A244-8310-A99296449370}" type="slidenum">
              <a:rPr lang="es-ES" smtClean="0">
                <a:solidFill>
                  <a:prstClr val="black">
                    <a:tint val="75000"/>
                  </a:prstClr>
                </a:solidFill>
                <a:latin typeface="Calibri"/>
              </a:rPr>
              <a:pPr/>
              <a:t>‹Nº›</a:t>
            </a:fld>
            <a:endParaRPr lang="es-ES">
              <a:solidFill>
                <a:prstClr val="black">
                  <a:tint val="75000"/>
                </a:prstClr>
              </a:solidFill>
              <a:latin typeface="Calibri"/>
            </a:endParaRPr>
          </a:p>
        </p:txBody>
      </p:sp>
    </p:spTree>
    <p:extLst>
      <p:ext uri="{BB962C8B-B14F-4D97-AF65-F5344CB8AC3E}">
        <p14:creationId xmlns:p14="http://schemas.microsoft.com/office/powerpoint/2010/main" xmlns="" val="33126206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495176" y="337722"/>
            <a:ext cx="5608790" cy="2543867"/>
          </a:xfrm>
          <a:prstGeom prst="rect">
            <a:avLst/>
          </a:prstGeom>
          <a:noFill/>
          <a:ln>
            <a:noFill/>
          </a:ln>
        </p:spPr>
        <p:txBody>
          <a:bodyPr wrap="square" rtlCol="0" anchor="ctr">
            <a:noAutofit/>
          </a:bodyPr>
          <a:lstStyle/>
          <a:p>
            <a:pPr lvl="1">
              <a:lnSpc>
                <a:spcPct val="70000"/>
              </a:lnSpc>
            </a:pPr>
            <a:r>
              <a:rPr lang="es-ES" sz="9600" dirty="0" smtClean="0">
                <a:solidFill>
                  <a:schemeClr val="bg1"/>
                </a:solidFill>
                <a:latin typeface="Code Bold"/>
                <a:cs typeface="Code Bold"/>
              </a:rPr>
              <a:t>PEDRO </a:t>
            </a:r>
            <a:r>
              <a:rPr lang="es-ES" sz="9600" dirty="0" smtClean="0">
                <a:solidFill>
                  <a:schemeClr val="accent2"/>
                </a:solidFill>
                <a:latin typeface="Code Bold"/>
                <a:cs typeface="Code Bold"/>
              </a:rPr>
              <a:t>BENAYAS</a:t>
            </a:r>
            <a:endParaRPr lang="es-ES" sz="9600" dirty="0">
              <a:solidFill>
                <a:schemeClr val="accent2"/>
              </a:solidFill>
              <a:latin typeface="Code Bold"/>
              <a:cs typeface="Code Bold"/>
            </a:endParaRPr>
          </a:p>
        </p:txBody>
      </p:sp>
      <p:sp>
        <p:nvSpPr>
          <p:cNvPr id="6" name="CuadroTexto 5"/>
          <p:cNvSpPr txBox="1"/>
          <p:nvPr/>
        </p:nvSpPr>
        <p:spPr>
          <a:xfrm>
            <a:off x="969535" y="2929524"/>
            <a:ext cx="5120776" cy="717119"/>
          </a:xfrm>
          <a:prstGeom prst="rect">
            <a:avLst/>
          </a:prstGeom>
          <a:noFill/>
        </p:spPr>
        <p:txBody>
          <a:bodyPr wrap="square" rtlCol="0">
            <a:spAutoFit/>
          </a:bodyPr>
          <a:lstStyle/>
          <a:p>
            <a:pPr>
              <a:lnSpc>
                <a:spcPct val="80000"/>
              </a:lnSpc>
            </a:pPr>
            <a:r>
              <a:rPr lang="es-ES" sz="3200" dirty="0" smtClean="0">
                <a:solidFill>
                  <a:schemeClr val="bg1"/>
                </a:solidFill>
                <a:latin typeface="Code Light"/>
                <a:cs typeface="Code Light"/>
              </a:rPr>
              <a:t>SOBRE LO </a:t>
            </a:r>
            <a:r>
              <a:rPr lang="es-ES" sz="3200" dirty="0" smtClean="0">
                <a:solidFill>
                  <a:srgbClr val="FF6600"/>
                </a:solidFill>
                <a:latin typeface="Code Light"/>
                <a:cs typeface="Code Light"/>
              </a:rPr>
              <a:t>NO OBJETIVO</a:t>
            </a:r>
          </a:p>
          <a:p>
            <a:pPr>
              <a:lnSpc>
                <a:spcPct val="80000"/>
              </a:lnSpc>
            </a:pPr>
            <a:r>
              <a:rPr lang="es-ES" dirty="0" smtClean="0">
                <a:solidFill>
                  <a:schemeClr val="bg1"/>
                </a:solidFill>
                <a:latin typeface="Code Light"/>
                <a:cs typeface="Code Light"/>
              </a:rPr>
              <a:t>Montajes y esculturas</a:t>
            </a:r>
            <a:endParaRPr lang="es-ES" dirty="0">
              <a:solidFill>
                <a:schemeClr val="bg1"/>
              </a:solidFill>
              <a:latin typeface="Code Light"/>
              <a:cs typeface="Code Light"/>
            </a:endParaRPr>
          </a:p>
        </p:txBody>
      </p:sp>
      <p:sp>
        <p:nvSpPr>
          <p:cNvPr id="9" name="Rectangle 16"/>
          <p:cNvSpPr txBox="1">
            <a:spLocks/>
          </p:cNvSpPr>
          <p:nvPr/>
        </p:nvSpPr>
        <p:spPr>
          <a:xfrm>
            <a:off x="6103966" y="4158007"/>
            <a:ext cx="2921830" cy="779428"/>
          </a:xfrm>
          <a:prstGeom prst="rect">
            <a:avLst/>
          </a:prstGeom>
        </p:spPr>
        <p:txBody>
          <a:bodyPr vert="horz" tIns="0" anchor="t" anchorCtr="0">
            <a:noAutofit/>
          </a:bodyPr>
          <a:lstStyle>
            <a:lvl1pPr marL="0" marR="0" indent="0" algn="r" rtl="0" eaLnBrk="1" latinLnBrk="0" hangingPunct="1">
              <a:spcBef>
                <a:spcPct val="20000"/>
              </a:spcBef>
              <a:buFontTx/>
              <a:buNone/>
              <a:defRPr kumimoji="0" lang="es-ES" sz="1800" i="0" baseline="0">
                <a:solidFill>
                  <a:schemeClr val="tx1"/>
                </a:solidFill>
                <a:latin typeface="+mn-lt"/>
                <a:ea typeface="+mn-ea"/>
                <a:cs typeface="+mn-cs"/>
              </a:defRPr>
            </a:lvl1pPr>
            <a:lvl2pPr marL="742950" indent="-285750" algn="l" rtl="0" eaLnBrk="1" latinLnBrk="0" hangingPunct="1">
              <a:spcBef>
                <a:spcPct val="20000"/>
              </a:spcBef>
              <a:buChar char="–"/>
              <a:defRPr kumimoji="0" lang="es-ES" sz="2400">
                <a:solidFill>
                  <a:schemeClr val="tx1"/>
                </a:solidFill>
                <a:latin typeface="+mn-lt"/>
                <a:ea typeface="+mn-ea"/>
                <a:cs typeface="+mn-cs"/>
              </a:defRPr>
            </a:lvl2pPr>
            <a:lvl3pPr marL="1143000" indent="-228600" algn="l" rtl="0" eaLnBrk="1" latinLnBrk="0" hangingPunct="1">
              <a:spcBef>
                <a:spcPct val="20000"/>
              </a:spcBef>
              <a:buChar char="•"/>
              <a:defRPr kumimoji="0" lang="es-ES" sz="2000">
                <a:solidFill>
                  <a:schemeClr val="tx1"/>
                </a:solidFill>
                <a:latin typeface="+mn-lt"/>
                <a:ea typeface="+mn-ea"/>
                <a:cs typeface="+mn-cs"/>
              </a:defRPr>
            </a:lvl3pPr>
            <a:lvl4pPr marL="1600200" indent="-228600" algn="l" rtl="0" eaLnBrk="1" latinLnBrk="0" hangingPunct="1">
              <a:spcBef>
                <a:spcPct val="20000"/>
              </a:spcBef>
              <a:buChar char="–"/>
              <a:defRPr kumimoji="0" lang="es-ES" sz="1800">
                <a:solidFill>
                  <a:schemeClr val="tx1"/>
                </a:solidFill>
                <a:latin typeface="+mn-lt"/>
                <a:ea typeface="+mn-ea"/>
                <a:cs typeface="+mn-cs"/>
              </a:defRPr>
            </a:lvl4pPr>
            <a:lvl5pPr marL="2057400" indent="-228600" algn="l" rtl="0" eaLnBrk="1" latinLnBrk="0" hangingPunct="1">
              <a:spcBef>
                <a:spcPct val="20000"/>
              </a:spcBef>
              <a:buChar char="»"/>
              <a:defRPr kumimoji="0" lang="es-ES" sz="1600">
                <a:solidFill>
                  <a:schemeClr val="tx1"/>
                </a:solidFill>
                <a:latin typeface="+mn-lt"/>
                <a:ea typeface="+mn-ea"/>
                <a:cs typeface="+mn-cs"/>
              </a:defRPr>
            </a:lvl5pPr>
            <a:lvl6pPr marL="2514600" indent="-228600" algn="l" rtl="0" eaLnBrk="1" latinLnBrk="0" hangingPunct="1">
              <a:spcBef>
                <a:spcPct val="20000"/>
              </a:spcBef>
              <a:buChar char="•"/>
              <a:defRPr kumimoji="0" lang="es-ES" sz="2000">
                <a:solidFill>
                  <a:schemeClr val="tx1"/>
                </a:solidFill>
                <a:latin typeface="+mn-lt"/>
                <a:ea typeface="+mn-ea"/>
                <a:cs typeface="+mn-cs"/>
              </a:defRPr>
            </a:lvl6pPr>
            <a:lvl7pPr marL="2971800" indent="-228600" algn="l" rtl="0" eaLnBrk="1" latinLnBrk="0" hangingPunct="1">
              <a:spcBef>
                <a:spcPct val="20000"/>
              </a:spcBef>
              <a:buChar char="•"/>
              <a:defRPr kumimoji="0" lang="es-ES" sz="2000">
                <a:solidFill>
                  <a:schemeClr val="tx1"/>
                </a:solidFill>
                <a:latin typeface="+mn-lt"/>
                <a:ea typeface="+mn-ea"/>
                <a:cs typeface="+mn-cs"/>
              </a:defRPr>
            </a:lvl7pPr>
            <a:lvl8pPr marL="3429000" indent="-228600" algn="l" rtl="0" eaLnBrk="1" latinLnBrk="0" hangingPunct="1">
              <a:spcBef>
                <a:spcPct val="20000"/>
              </a:spcBef>
              <a:buChar char="•"/>
              <a:defRPr kumimoji="0" lang="es-ES" sz="2000">
                <a:solidFill>
                  <a:schemeClr val="tx1"/>
                </a:solidFill>
                <a:latin typeface="+mn-lt"/>
                <a:ea typeface="+mn-ea"/>
                <a:cs typeface="+mn-cs"/>
              </a:defRPr>
            </a:lvl8pPr>
            <a:lvl9pPr marL="3886200" indent="-228600" algn="l" rtl="0" eaLnBrk="1" latinLnBrk="0" hangingPunct="1">
              <a:spcBef>
                <a:spcPct val="20000"/>
              </a:spcBef>
              <a:buChar char="•"/>
              <a:defRPr kumimoji="0" lang="es-ES" sz="2000">
                <a:solidFill>
                  <a:schemeClr val="tx1"/>
                </a:solidFill>
                <a:latin typeface="+mn-lt"/>
                <a:ea typeface="+mn-ea"/>
                <a:cs typeface="+mn-cs"/>
              </a:defRPr>
            </a:lvl9pPr>
            <a:extLst/>
          </a:lstStyle>
          <a:p>
            <a:pPr marL="0" marR="0" lvl="0" indent="0" algn="r" defTabSz="914400" rtl="0" eaLnBrk="1" fontAlgn="auto" latinLnBrk="0" hangingPunct="1">
              <a:lnSpc>
                <a:spcPct val="80000"/>
              </a:lnSpc>
              <a:spcBef>
                <a:spcPct val="20000"/>
              </a:spcBef>
              <a:spcAft>
                <a:spcPts val="0"/>
              </a:spcAft>
              <a:buClrTx/>
              <a:buSzTx/>
              <a:buFontTx/>
              <a:buNone/>
              <a:tabLst/>
              <a:defRPr/>
            </a:pPr>
            <a:r>
              <a:rPr kumimoji="0" lang="es-ES_tradnl" sz="1600" b="0" i="0" u="none" strike="noStrike" kern="0" cap="none" spc="0" normalizeH="0" baseline="0" noProof="0" dirty="0" smtClean="0">
                <a:ln>
                  <a:noFill/>
                </a:ln>
                <a:solidFill>
                  <a:schemeClr val="bg1">
                    <a:lumMod val="85000"/>
                  </a:schemeClr>
                </a:solidFill>
                <a:effectLst/>
                <a:uLnTx/>
                <a:uFillTx/>
                <a:latin typeface="Myriad Pro"/>
                <a:ea typeface="+mn-ea"/>
                <a:cs typeface="Myriad Pro"/>
              </a:rPr>
              <a:t>CASA</a:t>
            </a:r>
            <a:r>
              <a:rPr kumimoji="0" lang="es-ES_tradnl" sz="1600" b="0" i="0" u="none" strike="noStrike" kern="0" cap="none" spc="0" normalizeH="0" noProof="0" dirty="0" smtClean="0">
                <a:ln>
                  <a:noFill/>
                </a:ln>
                <a:solidFill>
                  <a:schemeClr val="bg1">
                    <a:lumMod val="85000"/>
                  </a:schemeClr>
                </a:solidFill>
                <a:effectLst/>
                <a:uLnTx/>
                <a:uFillTx/>
                <a:latin typeface="Myriad Pro"/>
                <a:ea typeface="+mn-ea"/>
                <a:cs typeface="Myriad Pro"/>
              </a:rPr>
              <a:t> DE LA CULTURA DEL EXCMO. AYUNTAMIENTO DE </a:t>
            </a:r>
            <a:r>
              <a:rPr kumimoji="0" lang="es-ES_tradnl" sz="1600" b="0" i="0" u="none" strike="noStrike" kern="0" cap="none" spc="0" normalizeH="0" noProof="0" dirty="0" smtClean="0">
                <a:ln>
                  <a:noFill/>
                </a:ln>
                <a:solidFill>
                  <a:srgbClr val="FFFF00"/>
                </a:solidFill>
                <a:effectLst/>
                <a:uLnTx/>
                <a:uFillTx/>
                <a:latin typeface="Myriad Pro"/>
                <a:ea typeface="+mn-ea"/>
                <a:cs typeface="Myriad Pro"/>
              </a:rPr>
              <a:t>ALPEDRETE</a:t>
            </a:r>
            <a:r>
              <a:rPr kumimoji="0" lang="es-ES_tradnl" sz="1600" b="0" i="0" u="none" strike="noStrike" kern="0" cap="none" spc="0" normalizeH="0" noProof="0" dirty="0" smtClean="0">
                <a:ln>
                  <a:noFill/>
                </a:ln>
                <a:solidFill>
                  <a:schemeClr val="bg1">
                    <a:lumMod val="85000"/>
                  </a:schemeClr>
                </a:solidFill>
                <a:effectLst/>
                <a:uLnTx/>
                <a:uFillTx/>
                <a:latin typeface="Myriad Pro"/>
                <a:ea typeface="+mn-ea"/>
                <a:cs typeface="Myriad Pro"/>
              </a:rPr>
              <a:t> (MADRID)</a:t>
            </a:r>
            <a:endParaRPr kumimoji="0" lang="es-ES_tradnl" sz="1600" b="0" i="0" u="none" strike="noStrike" kern="0" cap="none" spc="0" normalizeH="0" baseline="0" noProof="0" dirty="0" smtClean="0">
              <a:ln>
                <a:noFill/>
              </a:ln>
              <a:solidFill>
                <a:schemeClr val="bg1">
                  <a:lumMod val="85000"/>
                </a:schemeClr>
              </a:solidFill>
              <a:effectLst/>
              <a:uLnTx/>
              <a:uFillTx/>
              <a:latin typeface="Myriad Pro"/>
              <a:ea typeface="+mn-ea"/>
              <a:cs typeface="Myriad Pro"/>
            </a:endParaRPr>
          </a:p>
        </p:txBody>
      </p:sp>
      <p:sp>
        <p:nvSpPr>
          <p:cNvPr id="11" name="Rectángulo 10"/>
          <p:cNvSpPr/>
          <p:nvPr/>
        </p:nvSpPr>
        <p:spPr>
          <a:xfrm>
            <a:off x="689093" y="229286"/>
            <a:ext cx="5229004" cy="251301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3750687268"/>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77750" y="239578"/>
            <a:ext cx="4864919" cy="3268587"/>
          </a:xfrm>
          <a:prstGeom prst="rect">
            <a:avLst/>
          </a:prstGeom>
          <a:noFill/>
        </p:spPr>
        <p:txBody>
          <a:bodyPr wrap="square" rtlCol="0">
            <a:spAutoFit/>
          </a:bodyPr>
          <a:lstStyle/>
          <a:p>
            <a:pPr>
              <a:lnSpc>
                <a:spcPct val="70000"/>
              </a:lnSpc>
            </a:pPr>
            <a:r>
              <a:rPr lang="es-ES" sz="9600" dirty="0">
                <a:solidFill>
                  <a:srgbClr val="9E1B1D"/>
                </a:solidFill>
                <a:latin typeface="Code Bold"/>
                <a:cs typeface="Code Bold"/>
              </a:rPr>
              <a:t>THIC QUANG DUC </a:t>
            </a:r>
          </a:p>
        </p:txBody>
      </p:sp>
      <p:sp>
        <p:nvSpPr>
          <p:cNvPr id="6" name="Rectángulo 5"/>
          <p:cNvSpPr/>
          <p:nvPr/>
        </p:nvSpPr>
        <p:spPr>
          <a:xfrm>
            <a:off x="461119" y="3782686"/>
            <a:ext cx="4950233" cy="982833"/>
          </a:xfrm>
          <a:prstGeom prst="rect">
            <a:avLst/>
          </a:prstGeom>
        </p:spPr>
        <p:txBody>
          <a:bodyPr wrap="square">
            <a:spAutoFit/>
          </a:bodyPr>
          <a:lstStyle/>
          <a:p>
            <a:pPr>
              <a:lnSpc>
                <a:spcPct val="90000"/>
              </a:lnSpc>
            </a:pPr>
            <a:r>
              <a:rPr lang="es-ES_tradnl" sz="1600" dirty="0">
                <a:solidFill>
                  <a:prstClr val="white">
                    <a:lumMod val="95000"/>
                  </a:prstClr>
                </a:solidFill>
                <a:latin typeface="Myriad Pro"/>
                <a:cs typeface="Myriad Pro"/>
              </a:rPr>
              <a:t>BONZO. Es un acto desesperado. </a:t>
            </a:r>
            <a:endParaRPr lang="es-ES_tradnl" sz="1600" dirty="0" smtClean="0">
              <a:solidFill>
                <a:prstClr val="white">
                  <a:lumMod val="95000"/>
                </a:prstClr>
              </a:solidFill>
              <a:latin typeface="Myriad Pro"/>
              <a:cs typeface="Myriad Pro"/>
            </a:endParaRPr>
          </a:p>
          <a:p>
            <a:pPr>
              <a:lnSpc>
                <a:spcPct val="90000"/>
              </a:lnSpc>
            </a:pPr>
            <a:r>
              <a:rPr lang="es-ES_tradnl" sz="1600" dirty="0" smtClean="0">
                <a:solidFill>
                  <a:prstClr val="white">
                    <a:lumMod val="95000"/>
                  </a:prstClr>
                </a:solidFill>
                <a:latin typeface="Myriad Pro"/>
                <a:cs typeface="Myriad Pro"/>
              </a:rPr>
              <a:t>El </a:t>
            </a:r>
            <a:r>
              <a:rPr lang="es-ES_tradnl" sz="1600" dirty="0">
                <a:solidFill>
                  <a:prstClr val="white">
                    <a:lumMod val="95000"/>
                  </a:prstClr>
                </a:solidFill>
                <a:latin typeface="Myriad Pro"/>
                <a:cs typeface="Myriad Pro"/>
              </a:rPr>
              <a:t>11/Junio/1963, en una calle transitada de </a:t>
            </a:r>
            <a:r>
              <a:rPr lang="es-ES_tradnl" sz="1600" dirty="0" smtClean="0">
                <a:solidFill>
                  <a:prstClr val="white">
                    <a:lumMod val="95000"/>
                  </a:prstClr>
                </a:solidFill>
                <a:latin typeface="Myriad Pro"/>
                <a:cs typeface="Myriad Pro"/>
              </a:rPr>
              <a:t>Saigón </a:t>
            </a:r>
            <a:r>
              <a:rPr lang="es-ES_tradnl" sz="1600" dirty="0">
                <a:solidFill>
                  <a:prstClr val="white">
                    <a:lumMod val="95000"/>
                  </a:prstClr>
                </a:solidFill>
                <a:latin typeface="Myriad Pro"/>
                <a:cs typeface="Myriad Pro"/>
              </a:rPr>
              <a:t>se </a:t>
            </a:r>
            <a:r>
              <a:rPr lang="es-ES_tradnl" sz="1600" dirty="0" smtClean="0">
                <a:solidFill>
                  <a:prstClr val="white">
                    <a:lumMod val="95000"/>
                  </a:prstClr>
                </a:solidFill>
                <a:latin typeface="Myriad Pro"/>
                <a:cs typeface="Myriad Pro"/>
              </a:rPr>
              <a:t>prendió́ </a:t>
            </a:r>
            <a:r>
              <a:rPr lang="es-ES_tradnl" sz="1600" dirty="0">
                <a:solidFill>
                  <a:prstClr val="white">
                    <a:lumMod val="95000"/>
                  </a:prstClr>
                </a:solidFill>
                <a:latin typeface="Myriad Pro"/>
                <a:cs typeface="Myriad Pro"/>
              </a:rPr>
              <a:t>fuego hasta morir en protesta por la </a:t>
            </a:r>
            <a:r>
              <a:rPr lang="es-ES_tradnl" sz="1600" dirty="0" smtClean="0">
                <a:solidFill>
                  <a:prstClr val="white">
                    <a:lumMod val="95000"/>
                  </a:prstClr>
                </a:solidFill>
                <a:latin typeface="Myriad Pro"/>
                <a:cs typeface="Myriad Pro"/>
              </a:rPr>
              <a:t>persecución </a:t>
            </a:r>
            <a:r>
              <a:rPr lang="es-ES_tradnl" sz="1600" dirty="0">
                <a:solidFill>
                  <a:prstClr val="white">
                    <a:lumMod val="95000"/>
                  </a:prstClr>
                </a:solidFill>
                <a:latin typeface="Myriad Pro"/>
                <a:cs typeface="Myriad Pro"/>
              </a:rPr>
              <a:t>que </a:t>
            </a:r>
            <a:r>
              <a:rPr lang="es-ES_tradnl" sz="1600" dirty="0" smtClean="0">
                <a:solidFill>
                  <a:prstClr val="white">
                    <a:lumMod val="95000"/>
                  </a:prstClr>
                </a:solidFill>
                <a:latin typeface="Myriad Pro"/>
                <a:cs typeface="Myriad Pro"/>
              </a:rPr>
              <a:t>sufrían </a:t>
            </a:r>
            <a:r>
              <a:rPr lang="es-ES_tradnl" sz="1600" dirty="0">
                <a:solidFill>
                  <a:prstClr val="white">
                    <a:lumMod val="95000"/>
                  </a:prstClr>
                </a:solidFill>
                <a:latin typeface="Myriad Pro"/>
                <a:cs typeface="Myriad Pro"/>
              </a:rPr>
              <a:t>los Monjes. </a:t>
            </a:r>
          </a:p>
        </p:txBody>
      </p:sp>
      <p:sp>
        <p:nvSpPr>
          <p:cNvPr id="7" name="Rectángulo 6"/>
          <p:cNvSpPr/>
          <p:nvPr/>
        </p:nvSpPr>
        <p:spPr>
          <a:xfrm>
            <a:off x="435193" y="125606"/>
            <a:ext cx="4967744" cy="333071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solidFill>
                <a:prstClr val="white"/>
              </a:solidFill>
              <a:latin typeface="Calibri"/>
            </a:endParaRPr>
          </a:p>
        </p:txBody>
      </p:sp>
      <p:pic>
        <p:nvPicPr>
          <p:cNvPr id="5" name="Imagen 4" descr="THIC QUAND DUC.jpg"/>
          <p:cNvPicPr>
            <a:picLocks noChangeAspect="1"/>
          </p:cNvPicPr>
          <p:nvPr/>
        </p:nvPicPr>
        <p:blipFill rotWithShape="1">
          <a:blip r:embed="rId2">
            <a:extLst>
              <a:ext uri="{28A0092B-C50C-407E-A947-70E740481C1C}">
                <a14:useLocalDpi xmlns:a14="http://schemas.microsoft.com/office/drawing/2010/main" xmlns="" val="0"/>
              </a:ext>
            </a:extLst>
          </a:blip>
          <a:srcRect l="8185" t="4458" r="8367" b="5260"/>
          <a:stretch/>
        </p:blipFill>
        <p:spPr>
          <a:xfrm>
            <a:off x="6565215" y="125606"/>
            <a:ext cx="2292026" cy="4488154"/>
          </a:xfrm>
          <a:prstGeom prst="rect">
            <a:avLst/>
          </a:prstGeom>
        </p:spPr>
      </p:pic>
    </p:spTree>
    <p:extLst>
      <p:ext uri="{BB962C8B-B14F-4D97-AF65-F5344CB8AC3E}">
        <p14:creationId xmlns:p14="http://schemas.microsoft.com/office/powerpoint/2010/main" xmlns="" val="3848728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64791" y="239578"/>
            <a:ext cx="4864919" cy="3268587"/>
          </a:xfrm>
          <a:prstGeom prst="rect">
            <a:avLst/>
          </a:prstGeom>
          <a:noFill/>
        </p:spPr>
        <p:txBody>
          <a:bodyPr wrap="square" rtlCol="0">
            <a:spAutoFit/>
          </a:bodyPr>
          <a:lstStyle/>
          <a:p>
            <a:pPr>
              <a:lnSpc>
                <a:spcPct val="70000"/>
              </a:lnSpc>
            </a:pPr>
            <a:r>
              <a:rPr lang="es-ES" sz="9600" dirty="0" err="1" smtClean="0">
                <a:solidFill>
                  <a:srgbClr val="9E1B1D"/>
                </a:solidFill>
                <a:latin typeface="Code Bold"/>
                <a:cs typeface="Code Bold"/>
              </a:rPr>
              <a:t>klaatu</a:t>
            </a:r>
            <a:r>
              <a:rPr lang="es-ES" sz="9600" dirty="0" smtClean="0">
                <a:solidFill>
                  <a:srgbClr val="9E1B1D"/>
                </a:solidFill>
                <a:latin typeface="Code Bold"/>
                <a:cs typeface="Code Bold"/>
              </a:rPr>
              <a:t> </a:t>
            </a:r>
            <a:r>
              <a:rPr lang="es-ES" sz="9600" dirty="0" err="1" smtClean="0">
                <a:solidFill>
                  <a:srgbClr val="9E1B1D"/>
                </a:solidFill>
                <a:latin typeface="Code Bold"/>
                <a:cs typeface="Code Bold"/>
              </a:rPr>
              <a:t>barada</a:t>
            </a:r>
            <a:r>
              <a:rPr lang="es-ES" sz="9600" dirty="0" smtClean="0">
                <a:solidFill>
                  <a:srgbClr val="9E1B1D"/>
                </a:solidFill>
                <a:latin typeface="Code Bold"/>
                <a:cs typeface="Code Bold"/>
              </a:rPr>
              <a:t> </a:t>
            </a:r>
            <a:r>
              <a:rPr lang="es-ES" sz="9600" dirty="0" err="1" smtClean="0">
                <a:solidFill>
                  <a:srgbClr val="9E1B1D"/>
                </a:solidFill>
                <a:latin typeface="Code Bold"/>
                <a:cs typeface="Code Bold"/>
              </a:rPr>
              <a:t>nikto</a:t>
            </a:r>
            <a:r>
              <a:rPr lang="es-ES" sz="9600" dirty="0" smtClean="0">
                <a:solidFill>
                  <a:srgbClr val="9E1B1D"/>
                </a:solidFill>
                <a:latin typeface="Code Bold"/>
                <a:cs typeface="Code Bold"/>
              </a:rPr>
              <a:t> </a:t>
            </a:r>
            <a:endParaRPr lang="es-ES" sz="9600" dirty="0">
              <a:solidFill>
                <a:srgbClr val="9E1B1D"/>
              </a:solidFill>
              <a:latin typeface="Code Bold"/>
              <a:cs typeface="Code Bold"/>
            </a:endParaRPr>
          </a:p>
        </p:txBody>
      </p:sp>
      <p:sp>
        <p:nvSpPr>
          <p:cNvPr id="6" name="Rectángulo 5"/>
          <p:cNvSpPr/>
          <p:nvPr/>
        </p:nvSpPr>
        <p:spPr>
          <a:xfrm>
            <a:off x="435193" y="3624034"/>
            <a:ext cx="5124100" cy="982833"/>
          </a:xfrm>
          <a:prstGeom prst="rect">
            <a:avLst/>
          </a:prstGeom>
        </p:spPr>
        <p:txBody>
          <a:bodyPr wrap="square">
            <a:spAutoFit/>
          </a:bodyPr>
          <a:lstStyle/>
          <a:p>
            <a:pPr>
              <a:lnSpc>
                <a:spcPct val="90000"/>
              </a:lnSpc>
            </a:pPr>
            <a:r>
              <a:rPr lang="es-ES_tradnl" sz="1600" dirty="0">
                <a:solidFill>
                  <a:prstClr val="white">
                    <a:lumMod val="95000"/>
                  </a:prstClr>
                </a:solidFill>
                <a:latin typeface="Myriad Pro"/>
                <a:cs typeface="Myriad Pro"/>
              </a:rPr>
              <a:t>Las primeras palabras concebidas para un idioma extraterrestre, </a:t>
            </a:r>
            <a:r>
              <a:rPr lang="es-ES_tradnl" sz="1600" dirty="0" smtClean="0">
                <a:solidFill>
                  <a:prstClr val="white">
                    <a:lumMod val="95000"/>
                  </a:prstClr>
                </a:solidFill>
                <a:latin typeface="Myriad Pro"/>
                <a:cs typeface="Myriad Pro"/>
              </a:rPr>
              <a:t>en </a:t>
            </a:r>
            <a:r>
              <a:rPr lang="es-ES_tradnl" sz="1600" dirty="0">
                <a:solidFill>
                  <a:prstClr val="white">
                    <a:lumMod val="95000"/>
                  </a:prstClr>
                </a:solidFill>
                <a:latin typeface="Myriad Pro"/>
                <a:cs typeface="Myriad Pro"/>
              </a:rPr>
              <a:t>lenguaje </a:t>
            </a:r>
            <a:r>
              <a:rPr lang="es-ES_tradnl" sz="1600" dirty="0" smtClean="0">
                <a:solidFill>
                  <a:prstClr val="white">
                    <a:lumMod val="95000"/>
                  </a:prstClr>
                </a:solidFill>
                <a:latin typeface="Myriad Pro"/>
                <a:cs typeface="Myriad Pro"/>
              </a:rPr>
              <a:t>común </a:t>
            </a:r>
            <a:r>
              <a:rPr lang="es-ES_tradnl" sz="1600" dirty="0">
                <a:solidFill>
                  <a:prstClr val="white">
                    <a:lumMod val="95000"/>
                  </a:prstClr>
                </a:solidFill>
                <a:latin typeface="Myriad Pro"/>
                <a:cs typeface="Myriad Pro"/>
              </a:rPr>
              <a:t>no hay </a:t>
            </a:r>
            <a:r>
              <a:rPr lang="es-ES_tradnl" sz="1600" dirty="0" smtClean="0">
                <a:solidFill>
                  <a:prstClr val="white">
                    <a:lumMod val="95000"/>
                  </a:prstClr>
                </a:solidFill>
                <a:latin typeface="Myriad Pro"/>
                <a:cs typeface="Myriad Pro"/>
              </a:rPr>
              <a:t>traducción</a:t>
            </a:r>
            <a:r>
              <a:rPr lang="es-ES_tradnl" sz="1600" dirty="0">
                <a:solidFill>
                  <a:prstClr val="white">
                    <a:lumMod val="95000"/>
                  </a:prstClr>
                </a:solidFill>
                <a:latin typeface="Myriad Pro"/>
                <a:cs typeface="Myriad Pro"/>
              </a:rPr>
              <a:t>. </a:t>
            </a:r>
            <a:r>
              <a:rPr lang="es-ES_tradnl" sz="1600" dirty="0" smtClean="0">
                <a:solidFill>
                  <a:prstClr val="white">
                    <a:lumMod val="95000"/>
                  </a:prstClr>
                </a:solidFill>
                <a:latin typeface="Myriad Pro"/>
                <a:cs typeface="Myriad Pro"/>
              </a:rPr>
              <a:t>Tendrás </a:t>
            </a:r>
            <a:r>
              <a:rPr lang="es-ES_tradnl" sz="1600" dirty="0">
                <a:solidFill>
                  <a:prstClr val="white">
                    <a:lumMod val="95000"/>
                  </a:prstClr>
                </a:solidFill>
                <a:latin typeface="Myriad Pro"/>
                <a:cs typeface="Myriad Pro"/>
              </a:rPr>
              <a:t>que ver la </a:t>
            </a:r>
            <a:r>
              <a:rPr lang="es-ES_tradnl" sz="1600" dirty="0" smtClean="0">
                <a:solidFill>
                  <a:prstClr val="white">
                    <a:lumMod val="95000"/>
                  </a:prstClr>
                </a:solidFill>
                <a:latin typeface="Myriad Pro"/>
                <a:cs typeface="Myriad Pro"/>
              </a:rPr>
              <a:t>película para saberlo.</a:t>
            </a:r>
          </a:p>
          <a:p>
            <a:pPr>
              <a:lnSpc>
                <a:spcPct val="90000"/>
              </a:lnSpc>
            </a:pPr>
            <a:r>
              <a:rPr lang="es-ES_tradnl" sz="1600" dirty="0" err="1" smtClean="0">
                <a:solidFill>
                  <a:prstClr val="white">
                    <a:lumMod val="95000"/>
                  </a:prstClr>
                </a:solidFill>
                <a:latin typeface="Myriad Pro"/>
                <a:cs typeface="Myriad Pro"/>
              </a:rPr>
              <a:t>The</a:t>
            </a:r>
            <a:r>
              <a:rPr lang="es-ES_tradnl" sz="1600" dirty="0" smtClean="0">
                <a:solidFill>
                  <a:prstClr val="white">
                    <a:lumMod val="95000"/>
                  </a:prstClr>
                </a:solidFill>
                <a:latin typeface="Myriad Pro"/>
                <a:cs typeface="Myriad Pro"/>
              </a:rPr>
              <a:t> </a:t>
            </a:r>
            <a:r>
              <a:rPr lang="es-ES_tradnl" sz="1600" dirty="0">
                <a:solidFill>
                  <a:prstClr val="white">
                    <a:lumMod val="95000"/>
                  </a:prstClr>
                </a:solidFill>
                <a:latin typeface="Myriad Pro"/>
                <a:cs typeface="Myriad Pro"/>
              </a:rPr>
              <a:t>Day </a:t>
            </a:r>
            <a:r>
              <a:rPr lang="es-ES_tradnl" sz="1600" dirty="0" err="1">
                <a:solidFill>
                  <a:prstClr val="white">
                    <a:lumMod val="95000"/>
                  </a:prstClr>
                </a:solidFill>
                <a:latin typeface="Myriad Pro"/>
                <a:cs typeface="Myriad Pro"/>
              </a:rPr>
              <a:t>the</a:t>
            </a:r>
            <a:r>
              <a:rPr lang="es-ES_tradnl" sz="1600" dirty="0">
                <a:solidFill>
                  <a:prstClr val="white">
                    <a:lumMod val="95000"/>
                  </a:prstClr>
                </a:solidFill>
                <a:latin typeface="Myriad Pro"/>
                <a:cs typeface="Myriad Pro"/>
              </a:rPr>
              <a:t> </a:t>
            </a:r>
            <a:r>
              <a:rPr lang="es-ES_tradnl" sz="1600" dirty="0" err="1">
                <a:solidFill>
                  <a:prstClr val="white">
                    <a:lumMod val="95000"/>
                  </a:prstClr>
                </a:solidFill>
                <a:latin typeface="Myriad Pro"/>
                <a:cs typeface="Myriad Pro"/>
              </a:rPr>
              <a:t>Earth</a:t>
            </a:r>
            <a:r>
              <a:rPr lang="es-ES_tradnl" sz="1600" dirty="0">
                <a:solidFill>
                  <a:prstClr val="white">
                    <a:lumMod val="95000"/>
                  </a:prstClr>
                </a:solidFill>
                <a:latin typeface="Myriad Pro"/>
                <a:cs typeface="Myriad Pro"/>
              </a:rPr>
              <a:t> </a:t>
            </a:r>
            <a:r>
              <a:rPr lang="es-ES_tradnl" sz="1600" dirty="0" err="1">
                <a:solidFill>
                  <a:prstClr val="white">
                    <a:lumMod val="95000"/>
                  </a:prstClr>
                </a:solidFill>
                <a:latin typeface="Myriad Pro"/>
                <a:cs typeface="Myriad Pro"/>
              </a:rPr>
              <a:t>Stood</a:t>
            </a:r>
            <a:r>
              <a:rPr lang="es-ES_tradnl" sz="1600" dirty="0">
                <a:solidFill>
                  <a:prstClr val="white">
                    <a:lumMod val="95000"/>
                  </a:prstClr>
                </a:solidFill>
                <a:latin typeface="Myriad Pro"/>
                <a:cs typeface="Myriad Pro"/>
              </a:rPr>
              <a:t> </a:t>
            </a:r>
            <a:r>
              <a:rPr lang="es-ES_tradnl" sz="1600" dirty="0" err="1">
                <a:solidFill>
                  <a:prstClr val="white">
                    <a:lumMod val="95000"/>
                  </a:prstClr>
                </a:solidFill>
                <a:latin typeface="Myriad Pro"/>
                <a:cs typeface="Myriad Pro"/>
              </a:rPr>
              <a:t>Still</a:t>
            </a:r>
            <a:r>
              <a:rPr lang="es-ES_tradnl" sz="1600" dirty="0">
                <a:solidFill>
                  <a:prstClr val="white">
                    <a:lumMod val="95000"/>
                  </a:prstClr>
                </a:solidFill>
                <a:latin typeface="Myriad Pro"/>
                <a:cs typeface="Myriad Pro"/>
              </a:rPr>
              <a:t>. </a:t>
            </a:r>
            <a:r>
              <a:rPr lang="es-ES_tradnl" sz="1600" dirty="0" smtClean="0">
                <a:solidFill>
                  <a:prstClr val="white">
                    <a:lumMod val="95000"/>
                  </a:prstClr>
                </a:solidFill>
                <a:latin typeface="Myriad Pro"/>
                <a:cs typeface="Myriad Pro"/>
              </a:rPr>
              <a:t>(</a:t>
            </a:r>
            <a:r>
              <a:rPr lang="es-ES_tradnl" sz="1600" dirty="0" err="1" smtClean="0">
                <a:solidFill>
                  <a:prstClr val="white">
                    <a:lumMod val="95000"/>
                  </a:prstClr>
                </a:solidFill>
                <a:latin typeface="Myriad Pro"/>
                <a:cs typeface="Myriad Pro"/>
              </a:rPr>
              <a:t>Últimatun</a:t>
            </a:r>
            <a:r>
              <a:rPr lang="es-ES_tradnl" sz="1600" dirty="0" smtClean="0">
                <a:solidFill>
                  <a:prstClr val="white">
                    <a:lumMod val="95000"/>
                  </a:prstClr>
                </a:solidFill>
                <a:latin typeface="Myriad Pro"/>
                <a:cs typeface="Myriad Pro"/>
              </a:rPr>
              <a:t> </a:t>
            </a:r>
            <a:r>
              <a:rPr lang="es-ES_tradnl" sz="1600" dirty="0">
                <a:solidFill>
                  <a:prstClr val="white">
                    <a:lumMod val="95000"/>
                  </a:prstClr>
                </a:solidFill>
                <a:latin typeface="Myriad Pro"/>
                <a:cs typeface="Myriad Pro"/>
              </a:rPr>
              <a:t>a la Tierra, 1951 ) </a:t>
            </a:r>
          </a:p>
        </p:txBody>
      </p:sp>
      <p:sp>
        <p:nvSpPr>
          <p:cNvPr id="7" name="Rectángulo 6"/>
          <p:cNvSpPr/>
          <p:nvPr/>
        </p:nvSpPr>
        <p:spPr>
          <a:xfrm>
            <a:off x="435193" y="125606"/>
            <a:ext cx="4967744" cy="333071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solidFill>
                <a:prstClr val="white"/>
              </a:solidFill>
              <a:latin typeface="Calibri"/>
            </a:endParaRPr>
          </a:p>
        </p:txBody>
      </p:sp>
      <p:pic>
        <p:nvPicPr>
          <p:cNvPr id="9" name="Imagen 8" descr="KLAATU BARADA NIKTO.jpg"/>
          <p:cNvPicPr>
            <a:picLocks noChangeAspect="1"/>
          </p:cNvPicPr>
          <p:nvPr/>
        </p:nvPicPr>
        <p:blipFill rotWithShape="1">
          <a:blip r:embed="rId2">
            <a:extLst>
              <a:ext uri="{28A0092B-C50C-407E-A947-70E740481C1C}">
                <a14:useLocalDpi xmlns:a14="http://schemas.microsoft.com/office/drawing/2010/main" xmlns="" val="0"/>
              </a:ext>
            </a:extLst>
          </a:blip>
          <a:srcRect l="8536" t="6803" r="4905" b="7349"/>
          <a:stretch/>
        </p:blipFill>
        <p:spPr>
          <a:xfrm>
            <a:off x="5683530" y="1467850"/>
            <a:ext cx="3353264" cy="3139017"/>
          </a:xfrm>
          <a:prstGeom prst="rect">
            <a:avLst/>
          </a:prstGeom>
        </p:spPr>
      </p:pic>
    </p:spTree>
    <p:extLst>
      <p:ext uri="{BB962C8B-B14F-4D97-AF65-F5344CB8AC3E}">
        <p14:creationId xmlns:p14="http://schemas.microsoft.com/office/powerpoint/2010/main" xmlns="" val="335926191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 name="Imagen 2" descr="Imagen 286.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49511" y="444402"/>
            <a:ext cx="2250980" cy="4148667"/>
          </a:xfrm>
          <a:prstGeom prst="rect">
            <a:avLst/>
          </a:prstGeom>
        </p:spPr>
      </p:pic>
      <p:sp>
        <p:nvSpPr>
          <p:cNvPr id="7" name="CuadroTexto 6"/>
          <p:cNvSpPr txBox="1"/>
          <p:nvPr/>
        </p:nvSpPr>
        <p:spPr>
          <a:xfrm>
            <a:off x="6404340" y="2266578"/>
            <a:ext cx="2292135" cy="584776"/>
          </a:xfrm>
          <a:prstGeom prst="rect">
            <a:avLst/>
          </a:prstGeom>
          <a:noFill/>
        </p:spPr>
        <p:txBody>
          <a:bodyPr wrap="square" rtlCol="0">
            <a:spAutoFit/>
          </a:bodyPr>
          <a:lstStyle/>
          <a:p>
            <a:r>
              <a:rPr lang="es-ES" sz="3200" dirty="0" smtClean="0">
                <a:solidFill>
                  <a:srgbClr val="FFFF00"/>
                </a:solidFill>
              </a:rPr>
              <a:t>PERSONAJE</a:t>
            </a:r>
            <a:endParaRPr lang="es-ES" sz="3200" dirty="0">
              <a:solidFill>
                <a:srgbClr val="FFFF00"/>
              </a:solidFill>
            </a:endParaRPr>
          </a:p>
        </p:txBody>
      </p:sp>
      <p:sp>
        <p:nvSpPr>
          <p:cNvPr id="9" name="CuadroTexto 8"/>
          <p:cNvSpPr txBox="1"/>
          <p:nvPr/>
        </p:nvSpPr>
        <p:spPr>
          <a:xfrm>
            <a:off x="6404341" y="2860327"/>
            <a:ext cx="2251225" cy="369332"/>
          </a:xfrm>
          <a:prstGeom prst="rect">
            <a:avLst/>
          </a:prstGeom>
          <a:noFill/>
        </p:spPr>
        <p:txBody>
          <a:bodyPr wrap="none" rtlCol="0">
            <a:spAutoFit/>
          </a:bodyPr>
          <a:lstStyle/>
          <a:p>
            <a:r>
              <a:rPr lang="es-ES" dirty="0" smtClean="0">
                <a:solidFill>
                  <a:srgbClr val="FFFF00"/>
                </a:solidFill>
              </a:rPr>
              <a:t>Madera de Boj tallada</a:t>
            </a:r>
            <a:endParaRPr lang="es-ES" dirty="0">
              <a:solidFill>
                <a:srgbClr val="FFFF00"/>
              </a:solidFill>
            </a:endParaRPr>
          </a:p>
        </p:txBody>
      </p:sp>
    </p:spTree>
    <p:extLst>
      <p:ext uri="{BB962C8B-B14F-4D97-AF65-F5344CB8AC3E}">
        <p14:creationId xmlns:p14="http://schemas.microsoft.com/office/powerpoint/2010/main" xmlns="" val="1201278707"/>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CuadroTexto 6"/>
          <p:cNvSpPr txBox="1"/>
          <p:nvPr/>
        </p:nvSpPr>
        <p:spPr>
          <a:xfrm>
            <a:off x="6168572" y="2266578"/>
            <a:ext cx="2527904" cy="584776"/>
          </a:xfrm>
          <a:prstGeom prst="rect">
            <a:avLst/>
          </a:prstGeom>
          <a:noFill/>
        </p:spPr>
        <p:txBody>
          <a:bodyPr wrap="square" rtlCol="0">
            <a:spAutoFit/>
          </a:bodyPr>
          <a:lstStyle/>
          <a:p>
            <a:r>
              <a:rPr lang="es-ES" sz="3200" dirty="0" smtClean="0">
                <a:solidFill>
                  <a:srgbClr val="FFFF00"/>
                </a:solidFill>
              </a:rPr>
              <a:t>PERSONAJE II</a:t>
            </a:r>
            <a:endParaRPr lang="es-ES" sz="3200" dirty="0">
              <a:solidFill>
                <a:srgbClr val="FFFF00"/>
              </a:solidFill>
            </a:endParaRPr>
          </a:p>
        </p:txBody>
      </p:sp>
      <p:sp>
        <p:nvSpPr>
          <p:cNvPr id="9" name="CuadroTexto 8"/>
          <p:cNvSpPr txBox="1"/>
          <p:nvPr/>
        </p:nvSpPr>
        <p:spPr>
          <a:xfrm>
            <a:off x="6168572" y="2884518"/>
            <a:ext cx="2433479" cy="369332"/>
          </a:xfrm>
          <a:prstGeom prst="rect">
            <a:avLst/>
          </a:prstGeom>
          <a:noFill/>
        </p:spPr>
        <p:txBody>
          <a:bodyPr wrap="none" rtlCol="0">
            <a:spAutoFit/>
          </a:bodyPr>
          <a:lstStyle/>
          <a:p>
            <a:r>
              <a:rPr lang="es-ES" dirty="0" smtClean="0">
                <a:solidFill>
                  <a:srgbClr val="FFFF00"/>
                </a:solidFill>
              </a:rPr>
              <a:t>Madera de Olivo tallada</a:t>
            </a:r>
            <a:endParaRPr lang="es-ES" dirty="0">
              <a:solidFill>
                <a:srgbClr val="FFFF00"/>
              </a:solidFill>
            </a:endParaRPr>
          </a:p>
        </p:txBody>
      </p:sp>
      <p:pic>
        <p:nvPicPr>
          <p:cNvPr id="2" name="Imagen 1" descr="Imagen 290.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52990" y="529069"/>
            <a:ext cx="2455499" cy="3667979"/>
          </a:xfrm>
          <a:prstGeom prst="rect">
            <a:avLst/>
          </a:prstGeom>
        </p:spPr>
      </p:pic>
    </p:spTree>
    <p:extLst>
      <p:ext uri="{BB962C8B-B14F-4D97-AF65-F5344CB8AC3E}">
        <p14:creationId xmlns:p14="http://schemas.microsoft.com/office/powerpoint/2010/main" xmlns="" val="158818963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CuadroTexto 6"/>
          <p:cNvSpPr txBox="1"/>
          <p:nvPr/>
        </p:nvSpPr>
        <p:spPr>
          <a:xfrm>
            <a:off x="5914572" y="2299742"/>
            <a:ext cx="2527904" cy="584776"/>
          </a:xfrm>
          <a:prstGeom prst="rect">
            <a:avLst/>
          </a:prstGeom>
          <a:noFill/>
        </p:spPr>
        <p:txBody>
          <a:bodyPr wrap="square" rtlCol="0">
            <a:spAutoFit/>
          </a:bodyPr>
          <a:lstStyle/>
          <a:p>
            <a:r>
              <a:rPr lang="es-ES" sz="3200" dirty="0" smtClean="0">
                <a:solidFill>
                  <a:srgbClr val="FFFF00"/>
                </a:solidFill>
              </a:rPr>
              <a:t>PERSONAJE III</a:t>
            </a:r>
            <a:endParaRPr lang="es-ES" sz="3200" dirty="0">
              <a:solidFill>
                <a:srgbClr val="FFFF00"/>
              </a:solidFill>
            </a:endParaRPr>
          </a:p>
        </p:txBody>
      </p:sp>
      <p:sp>
        <p:nvSpPr>
          <p:cNvPr id="9" name="CuadroTexto 8"/>
          <p:cNvSpPr txBox="1"/>
          <p:nvPr/>
        </p:nvSpPr>
        <p:spPr>
          <a:xfrm>
            <a:off x="5914572" y="2914560"/>
            <a:ext cx="3175343" cy="369332"/>
          </a:xfrm>
          <a:prstGeom prst="rect">
            <a:avLst/>
          </a:prstGeom>
          <a:noFill/>
        </p:spPr>
        <p:txBody>
          <a:bodyPr wrap="none" rtlCol="0">
            <a:spAutoFit/>
          </a:bodyPr>
          <a:lstStyle/>
          <a:p>
            <a:r>
              <a:rPr lang="es-ES" dirty="0" smtClean="0">
                <a:solidFill>
                  <a:srgbClr val="FFFF00"/>
                </a:solidFill>
              </a:rPr>
              <a:t>Madera de Boj tallada y pintada</a:t>
            </a:r>
            <a:endParaRPr lang="es-ES" dirty="0">
              <a:solidFill>
                <a:srgbClr val="FFFF00"/>
              </a:solidFill>
            </a:endParaRPr>
          </a:p>
        </p:txBody>
      </p:sp>
      <p:pic>
        <p:nvPicPr>
          <p:cNvPr id="3" name="Imagen 2" descr="Imagen 295.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95538" y="471715"/>
            <a:ext cx="2606653" cy="4051905"/>
          </a:xfrm>
          <a:prstGeom prst="rect">
            <a:avLst/>
          </a:prstGeom>
        </p:spPr>
      </p:pic>
    </p:spTree>
    <p:extLst>
      <p:ext uri="{BB962C8B-B14F-4D97-AF65-F5344CB8AC3E}">
        <p14:creationId xmlns:p14="http://schemas.microsoft.com/office/powerpoint/2010/main" xmlns="" val="1951491208"/>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CuadroTexto 6"/>
          <p:cNvSpPr txBox="1"/>
          <p:nvPr/>
        </p:nvSpPr>
        <p:spPr>
          <a:xfrm>
            <a:off x="5817810" y="2299742"/>
            <a:ext cx="2527904" cy="584776"/>
          </a:xfrm>
          <a:prstGeom prst="rect">
            <a:avLst/>
          </a:prstGeom>
          <a:noFill/>
        </p:spPr>
        <p:txBody>
          <a:bodyPr wrap="square" rtlCol="0">
            <a:spAutoFit/>
          </a:bodyPr>
          <a:lstStyle/>
          <a:p>
            <a:r>
              <a:rPr lang="es-ES" sz="3200" dirty="0" smtClean="0">
                <a:solidFill>
                  <a:srgbClr val="FFFF00"/>
                </a:solidFill>
              </a:rPr>
              <a:t>MÓL SIETE</a:t>
            </a:r>
            <a:endParaRPr lang="es-ES" sz="3200" dirty="0">
              <a:solidFill>
                <a:srgbClr val="FFFF00"/>
              </a:solidFill>
            </a:endParaRPr>
          </a:p>
        </p:txBody>
      </p:sp>
      <p:sp>
        <p:nvSpPr>
          <p:cNvPr id="9" name="CuadroTexto 8"/>
          <p:cNvSpPr txBox="1"/>
          <p:nvPr/>
        </p:nvSpPr>
        <p:spPr>
          <a:xfrm>
            <a:off x="5817811" y="2914559"/>
            <a:ext cx="3096380" cy="653535"/>
          </a:xfrm>
          <a:prstGeom prst="rect">
            <a:avLst/>
          </a:prstGeom>
          <a:noFill/>
        </p:spPr>
        <p:txBody>
          <a:bodyPr wrap="square" rtlCol="0">
            <a:spAutoFit/>
          </a:bodyPr>
          <a:lstStyle/>
          <a:p>
            <a:r>
              <a:rPr lang="es-ES" dirty="0" smtClean="0">
                <a:solidFill>
                  <a:srgbClr val="FFFF00"/>
                </a:solidFill>
              </a:rPr>
              <a:t>Baldosas de hierro y bolas pintadas</a:t>
            </a:r>
            <a:endParaRPr lang="es-ES" dirty="0">
              <a:solidFill>
                <a:srgbClr val="FFFF00"/>
              </a:solidFill>
            </a:endParaRPr>
          </a:p>
        </p:txBody>
      </p:sp>
      <p:pic>
        <p:nvPicPr>
          <p:cNvPr id="2" name="Imagen 1" descr="Imagen 301.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21191" y="786190"/>
            <a:ext cx="3289399" cy="3507619"/>
          </a:xfrm>
          <a:prstGeom prst="rect">
            <a:avLst/>
          </a:prstGeom>
        </p:spPr>
      </p:pic>
    </p:spTree>
    <p:extLst>
      <p:ext uri="{BB962C8B-B14F-4D97-AF65-F5344CB8AC3E}">
        <p14:creationId xmlns:p14="http://schemas.microsoft.com/office/powerpoint/2010/main" xmlns="" val="3229672163"/>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CuadroTexto 6"/>
          <p:cNvSpPr txBox="1"/>
          <p:nvPr/>
        </p:nvSpPr>
        <p:spPr>
          <a:xfrm>
            <a:off x="5817810" y="2299742"/>
            <a:ext cx="2527904" cy="584776"/>
          </a:xfrm>
          <a:prstGeom prst="rect">
            <a:avLst/>
          </a:prstGeom>
          <a:noFill/>
        </p:spPr>
        <p:txBody>
          <a:bodyPr wrap="square" rtlCol="0">
            <a:spAutoFit/>
          </a:bodyPr>
          <a:lstStyle/>
          <a:p>
            <a:r>
              <a:rPr lang="es-ES" sz="3200" dirty="0" smtClean="0">
                <a:solidFill>
                  <a:srgbClr val="FFFF00"/>
                </a:solidFill>
              </a:rPr>
              <a:t>Flores del Mal</a:t>
            </a:r>
            <a:endParaRPr lang="es-ES" sz="3200" dirty="0">
              <a:solidFill>
                <a:srgbClr val="FFFF00"/>
              </a:solidFill>
            </a:endParaRPr>
          </a:p>
        </p:txBody>
      </p:sp>
      <p:sp>
        <p:nvSpPr>
          <p:cNvPr id="9" name="CuadroTexto 8"/>
          <p:cNvSpPr txBox="1"/>
          <p:nvPr/>
        </p:nvSpPr>
        <p:spPr>
          <a:xfrm>
            <a:off x="5817811" y="2914559"/>
            <a:ext cx="3096380" cy="646331"/>
          </a:xfrm>
          <a:prstGeom prst="rect">
            <a:avLst/>
          </a:prstGeom>
          <a:noFill/>
        </p:spPr>
        <p:txBody>
          <a:bodyPr wrap="square" rtlCol="0">
            <a:spAutoFit/>
          </a:bodyPr>
          <a:lstStyle/>
          <a:p>
            <a:r>
              <a:rPr lang="es-ES" dirty="0" smtClean="0">
                <a:solidFill>
                  <a:srgbClr val="FFFF00"/>
                </a:solidFill>
              </a:rPr>
              <a:t>Baldosa de hierro y varillas pintadas</a:t>
            </a:r>
            <a:endParaRPr lang="es-ES" dirty="0">
              <a:solidFill>
                <a:srgbClr val="FFFF00"/>
              </a:solidFill>
            </a:endParaRPr>
          </a:p>
        </p:txBody>
      </p:sp>
      <p:pic>
        <p:nvPicPr>
          <p:cNvPr id="3" name="Imagen 2" descr="Imagen 303.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717524" y="616857"/>
            <a:ext cx="2623660" cy="3822095"/>
          </a:xfrm>
          <a:prstGeom prst="rect">
            <a:avLst/>
          </a:prstGeom>
        </p:spPr>
      </p:pic>
      <p:sp>
        <p:nvSpPr>
          <p:cNvPr id="4" name="CuadroTexto 3"/>
          <p:cNvSpPr txBox="1"/>
          <p:nvPr/>
        </p:nvSpPr>
        <p:spPr>
          <a:xfrm>
            <a:off x="5817811" y="4027714"/>
            <a:ext cx="1814284" cy="369332"/>
          </a:xfrm>
          <a:prstGeom prst="rect">
            <a:avLst/>
          </a:prstGeom>
          <a:noFill/>
        </p:spPr>
        <p:txBody>
          <a:bodyPr wrap="square" rtlCol="0">
            <a:spAutoFit/>
          </a:bodyPr>
          <a:lstStyle/>
          <a:p>
            <a:r>
              <a:rPr lang="es-ES" dirty="0" smtClean="0">
                <a:solidFill>
                  <a:srgbClr val="FFFF00"/>
                </a:solidFill>
              </a:rPr>
              <a:t>(Baudelaire)</a:t>
            </a:r>
            <a:endParaRPr lang="es-ES" dirty="0">
              <a:solidFill>
                <a:srgbClr val="FFFF00"/>
              </a:solidFill>
            </a:endParaRPr>
          </a:p>
        </p:txBody>
      </p:sp>
    </p:spTree>
    <p:extLst>
      <p:ext uri="{BB962C8B-B14F-4D97-AF65-F5344CB8AC3E}">
        <p14:creationId xmlns:p14="http://schemas.microsoft.com/office/powerpoint/2010/main" xmlns="" val="365082656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 name="CuadroTexto 6"/>
          <p:cNvSpPr txBox="1"/>
          <p:nvPr/>
        </p:nvSpPr>
        <p:spPr>
          <a:xfrm>
            <a:off x="5817810" y="1837341"/>
            <a:ext cx="2527904" cy="1077218"/>
          </a:xfrm>
          <a:prstGeom prst="rect">
            <a:avLst/>
          </a:prstGeom>
          <a:noFill/>
        </p:spPr>
        <p:txBody>
          <a:bodyPr wrap="square" rtlCol="0">
            <a:spAutoFit/>
          </a:bodyPr>
          <a:lstStyle/>
          <a:p>
            <a:r>
              <a:rPr lang="es-ES" sz="3200" dirty="0" smtClean="0">
                <a:solidFill>
                  <a:srgbClr val="FFFF00"/>
                </a:solidFill>
              </a:rPr>
              <a:t>Flor de Hiroshima</a:t>
            </a:r>
            <a:endParaRPr lang="es-ES" sz="3200" dirty="0">
              <a:solidFill>
                <a:srgbClr val="FFFF00"/>
              </a:solidFill>
            </a:endParaRPr>
          </a:p>
        </p:txBody>
      </p:sp>
      <p:sp>
        <p:nvSpPr>
          <p:cNvPr id="9" name="CuadroTexto 8"/>
          <p:cNvSpPr txBox="1"/>
          <p:nvPr/>
        </p:nvSpPr>
        <p:spPr>
          <a:xfrm>
            <a:off x="5817811" y="2914559"/>
            <a:ext cx="3096380" cy="646331"/>
          </a:xfrm>
          <a:prstGeom prst="rect">
            <a:avLst/>
          </a:prstGeom>
          <a:noFill/>
        </p:spPr>
        <p:txBody>
          <a:bodyPr wrap="square" rtlCol="0">
            <a:spAutoFit/>
          </a:bodyPr>
          <a:lstStyle/>
          <a:p>
            <a:r>
              <a:rPr lang="es-ES" dirty="0" smtClean="0">
                <a:solidFill>
                  <a:srgbClr val="FFFF00"/>
                </a:solidFill>
              </a:rPr>
              <a:t>Baldosa de hierro y madera pintada con tornillos</a:t>
            </a:r>
            <a:endParaRPr lang="es-ES" dirty="0">
              <a:solidFill>
                <a:srgbClr val="FFFF00"/>
              </a:solidFill>
            </a:endParaRPr>
          </a:p>
        </p:txBody>
      </p:sp>
      <p:pic>
        <p:nvPicPr>
          <p:cNvPr id="2" name="Imagen 1" descr="Flor de Hirosima.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63106" y="560528"/>
            <a:ext cx="2539562" cy="3836518"/>
          </a:xfrm>
          <a:prstGeom prst="rect">
            <a:avLst/>
          </a:prstGeom>
        </p:spPr>
      </p:pic>
    </p:spTree>
    <p:extLst>
      <p:ext uri="{BB962C8B-B14F-4D97-AF65-F5344CB8AC3E}">
        <p14:creationId xmlns:p14="http://schemas.microsoft.com/office/powerpoint/2010/main" xmlns="" val="3904424800"/>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429378" y="291137"/>
            <a:ext cx="7833719" cy="4534863"/>
          </a:xfrm>
          <a:prstGeom prst="rect">
            <a:avLst/>
          </a:prstGeom>
          <a:noFill/>
          <a:ln>
            <a:noFill/>
          </a:ln>
        </p:spPr>
        <p:txBody>
          <a:bodyPr wrap="square" rtlCol="0" anchor="ctr">
            <a:noAutofit/>
          </a:bodyPr>
          <a:lstStyle/>
          <a:p>
            <a:pPr lvl="1">
              <a:lnSpc>
                <a:spcPct val="70000"/>
              </a:lnSpc>
            </a:pPr>
            <a:endParaRPr lang="es-ES" sz="7200" dirty="0">
              <a:solidFill>
                <a:schemeClr val="bg1"/>
              </a:solidFill>
              <a:latin typeface="Code Bold"/>
              <a:cs typeface="Code Bold"/>
            </a:endParaRPr>
          </a:p>
        </p:txBody>
      </p:sp>
      <p:sp>
        <p:nvSpPr>
          <p:cNvPr id="10" name="Rectángulo 9"/>
          <p:cNvSpPr/>
          <p:nvPr/>
        </p:nvSpPr>
        <p:spPr>
          <a:xfrm>
            <a:off x="620671" y="291137"/>
            <a:ext cx="4974328" cy="4410789"/>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4" name="Imagen 3" descr="Tormenta1.jpg"/>
          <p:cNvPicPr>
            <a:picLocks noChangeAspect="1"/>
          </p:cNvPicPr>
          <p:nvPr/>
        </p:nvPicPr>
        <p:blipFill rotWithShape="1">
          <a:blip r:embed="rId2">
            <a:extLst>
              <a:ext uri="{28A0092B-C50C-407E-A947-70E740481C1C}">
                <a14:useLocalDpi xmlns:a14="http://schemas.microsoft.com/office/drawing/2010/main" xmlns="" val="0"/>
              </a:ext>
            </a:extLst>
          </a:blip>
          <a:srcRect t="23502"/>
          <a:stretch/>
        </p:blipFill>
        <p:spPr>
          <a:xfrm>
            <a:off x="7201582" y="2348322"/>
            <a:ext cx="1800784" cy="648351"/>
          </a:xfrm>
          <a:prstGeom prst="rect">
            <a:avLst/>
          </a:prstGeom>
        </p:spPr>
      </p:pic>
      <p:pic>
        <p:nvPicPr>
          <p:cNvPr id="5" name="Imagen 4" descr="Chernobyl02.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01582" y="3884417"/>
            <a:ext cx="1800784" cy="648351"/>
          </a:xfrm>
          <a:prstGeom prst="rect">
            <a:avLst/>
          </a:prstGeom>
        </p:spPr>
      </p:pic>
      <p:pic>
        <p:nvPicPr>
          <p:cNvPr id="2" name="Imagen 1" descr="Pedro0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96529" y="689003"/>
            <a:ext cx="4021208" cy="3701018"/>
          </a:xfrm>
          <a:prstGeom prst="rect">
            <a:avLst/>
          </a:prstGeom>
        </p:spPr>
      </p:pic>
      <p:sp>
        <p:nvSpPr>
          <p:cNvPr id="6" name="CuadroTexto 5"/>
          <p:cNvSpPr txBox="1"/>
          <p:nvPr/>
        </p:nvSpPr>
        <p:spPr>
          <a:xfrm>
            <a:off x="6975087" y="4680857"/>
            <a:ext cx="2027279" cy="369332"/>
          </a:xfrm>
          <a:prstGeom prst="rect">
            <a:avLst/>
          </a:prstGeom>
          <a:noFill/>
        </p:spPr>
        <p:txBody>
          <a:bodyPr wrap="square" rtlCol="0">
            <a:spAutoFit/>
          </a:bodyPr>
          <a:lstStyle/>
          <a:p>
            <a:r>
              <a:rPr lang="es-ES" dirty="0" err="1" smtClean="0">
                <a:solidFill>
                  <a:srgbClr val="FFFFFF"/>
                </a:solidFill>
              </a:rPr>
              <a:t>pacabg@gmail.com</a:t>
            </a:r>
            <a:endParaRPr lang="es-ES" dirty="0">
              <a:solidFill>
                <a:srgbClr val="FFFFFF"/>
              </a:solidFill>
            </a:endParaRPr>
          </a:p>
        </p:txBody>
      </p:sp>
    </p:spTree>
    <p:extLst>
      <p:ext uri="{BB962C8B-B14F-4D97-AF65-F5344CB8AC3E}">
        <p14:creationId xmlns:p14="http://schemas.microsoft.com/office/powerpoint/2010/main" xmlns="" val="3785462529"/>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1523270" y="1256960"/>
            <a:ext cx="6385908" cy="2543867"/>
          </a:xfrm>
          <a:prstGeom prst="rect">
            <a:avLst/>
          </a:prstGeom>
          <a:noFill/>
          <a:ln>
            <a:noFill/>
          </a:ln>
        </p:spPr>
        <p:txBody>
          <a:bodyPr wrap="square" rtlCol="0" anchor="ctr">
            <a:noAutofit/>
          </a:bodyPr>
          <a:lstStyle/>
          <a:p>
            <a:pPr lvl="1">
              <a:lnSpc>
                <a:spcPct val="70000"/>
              </a:lnSpc>
            </a:pPr>
            <a:r>
              <a:rPr lang="es-ES" sz="9600" dirty="0" smtClean="0">
                <a:solidFill>
                  <a:prstClr val="white"/>
                </a:solidFill>
                <a:latin typeface="Code Bold"/>
                <a:cs typeface="Code Bold"/>
              </a:rPr>
              <a:t>¡gracias!</a:t>
            </a:r>
            <a:endParaRPr lang="es-ES" sz="9600" dirty="0">
              <a:solidFill>
                <a:prstClr val="white"/>
              </a:solidFill>
              <a:latin typeface="Code Bold"/>
              <a:cs typeface="Code Bold"/>
            </a:endParaRPr>
          </a:p>
        </p:txBody>
      </p:sp>
      <p:sp>
        <p:nvSpPr>
          <p:cNvPr id="10" name="Rectángulo 9"/>
          <p:cNvSpPr/>
          <p:nvPr/>
        </p:nvSpPr>
        <p:spPr>
          <a:xfrm>
            <a:off x="1523270" y="1696828"/>
            <a:ext cx="6191990" cy="1723680"/>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latin typeface="Calibri"/>
            </a:endParaRPr>
          </a:p>
        </p:txBody>
      </p:sp>
    </p:spTree>
    <p:extLst>
      <p:ext uri="{BB962C8B-B14F-4D97-AF65-F5344CB8AC3E}">
        <p14:creationId xmlns:p14="http://schemas.microsoft.com/office/powerpoint/2010/main" xmlns="" val="2292108535"/>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81458" y="378412"/>
            <a:ext cx="5574813" cy="3003899"/>
          </a:xfrm>
          <a:prstGeom prst="rect">
            <a:avLst/>
          </a:prstGeom>
          <a:noFill/>
        </p:spPr>
        <p:txBody>
          <a:bodyPr wrap="square" rtlCol="0">
            <a:spAutoFit/>
          </a:bodyPr>
          <a:lstStyle/>
          <a:p>
            <a:pPr>
              <a:lnSpc>
                <a:spcPct val="70000"/>
              </a:lnSpc>
            </a:pPr>
            <a:r>
              <a:rPr lang="es-ES" sz="8800" dirty="0" smtClean="0">
                <a:solidFill>
                  <a:schemeClr val="bg1"/>
                </a:solidFill>
                <a:latin typeface="Code Bold"/>
                <a:cs typeface="Code Bold"/>
              </a:rPr>
              <a:t>EL </a:t>
            </a:r>
          </a:p>
          <a:p>
            <a:pPr>
              <a:lnSpc>
                <a:spcPct val="70000"/>
              </a:lnSpc>
            </a:pPr>
            <a:r>
              <a:rPr lang="es-ES" sz="8800" dirty="0" smtClean="0">
                <a:solidFill>
                  <a:srgbClr val="B39C2D"/>
                </a:solidFill>
                <a:latin typeface="Code Bold"/>
                <a:cs typeface="Code Bold"/>
              </a:rPr>
              <a:t>LAGO</a:t>
            </a:r>
            <a:r>
              <a:rPr lang="es-ES" sz="8800" dirty="0" smtClean="0">
                <a:solidFill>
                  <a:schemeClr val="bg1"/>
                </a:solidFill>
                <a:latin typeface="Code Bold"/>
                <a:cs typeface="Code Bold"/>
              </a:rPr>
              <a:t> ARAL</a:t>
            </a:r>
            <a:endParaRPr lang="es-ES" sz="8800" dirty="0">
              <a:solidFill>
                <a:schemeClr val="bg1"/>
              </a:solidFill>
              <a:latin typeface="Code Bold"/>
              <a:cs typeface="Code Bold"/>
            </a:endParaRPr>
          </a:p>
        </p:txBody>
      </p:sp>
      <p:pic>
        <p:nvPicPr>
          <p:cNvPr id="5" name="Imagen 4" descr="Aral.jpg"/>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575" b="98365" l="3968" r="97506"/>
                    </a14:imgEffect>
                  </a14:imgLayer>
                </a14:imgProps>
              </a:ext>
              <a:ext uri="{28A0092B-C50C-407E-A947-70E740481C1C}">
                <a14:useLocalDpi xmlns:a14="http://schemas.microsoft.com/office/drawing/2010/main" xmlns="" val="0"/>
              </a:ext>
            </a:extLst>
          </a:blip>
          <a:stretch>
            <a:fillRect/>
          </a:stretch>
        </p:blipFill>
        <p:spPr>
          <a:xfrm>
            <a:off x="6252408" y="0"/>
            <a:ext cx="2795477" cy="5143500"/>
          </a:xfrm>
          <a:prstGeom prst="rect">
            <a:avLst/>
          </a:prstGeom>
        </p:spPr>
      </p:pic>
      <p:sp>
        <p:nvSpPr>
          <p:cNvPr id="6" name="Rectángulo 5"/>
          <p:cNvSpPr/>
          <p:nvPr/>
        </p:nvSpPr>
        <p:spPr>
          <a:xfrm>
            <a:off x="546178" y="3543906"/>
            <a:ext cx="4572000" cy="1479379"/>
          </a:xfrm>
          <a:prstGeom prst="rect">
            <a:avLst/>
          </a:prstGeom>
        </p:spPr>
        <p:txBody>
          <a:bodyPr>
            <a:spAutoFit/>
          </a:bodyPr>
          <a:lstStyle/>
          <a:p>
            <a:pPr>
              <a:lnSpc>
                <a:spcPct val="80000"/>
              </a:lnSpc>
            </a:pPr>
            <a:r>
              <a:rPr lang="es-ES_tradnl" sz="1600" dirty="0" smtClean="0">
                <a:solidFill>
                  <a:schemeClr val="bg1"/>
                </a:solidFill>
                <a:latin typeface="Myriad Pro"/>
                <a:cs typeface="Myriad Pro"/>
              </a:rPr>
              <a:t>Estudiado en el Bachillerato, la EGB y la ESO, </a:t>
            </a:r>
          </a:p>
          <a:p>
            <a:pPr>
              <a:lnSpc>
                <a:spcPct val="80000"/>
              </a:lnSpc>
            </a:pPr>
            <a:r>
              <a:rPr lang="es-ES_tradnl" sz="1600" dirty="0" smtClean="0">
                <a:solidFill>
                  <a:schemeClr val="bg1"/>
                </a:solidFill>
                <a:latin typeface="Myriad Pro"/>
                <a:cs typeface="Myriad Pro"/>
              </a:rPr>
              <a:t>pero hoy casi perdido en nuestra memoria. </a:t>
            </a:r>
          </a:p>
          <a:p>
            <a:pPr>
              <a:lnSpc>
                <a:spcPct val="80000"/>
              </a:lnSpc>
            </a:pPr>
            <a:endParaRPr lang="es-ES_tradnl" sz="1600" dirty="0">
              <a:solidFill>
                <a:schemeClr val="bg1"/>
              </a:solidFill>
              <a:latin typeface="Myriad Pro"/>
              <a:cs typeface="Myriad Pro"/>
            </a:endParaRPr>
          </a:p>
          <a:p>
            <a:pPr>
              <a:lnSpc>
                <a:spcPct val="80000"/>
              </a:lnSpc>
            </a:pPr>
            <a:r>
              <a:rPr lang="es-ES_tradnl" sz="1600" dirty="0" smtClean="0">
                <a:solidFill>
                  <a:schemeClr val="bg1"/>
                </a:solidFill>
                <a:latin typeface="Myriad Pro"/>
                <a:cs typeface="Myriad Pro"/>
              </a:rPr>
              <a:t>En 1968 tenía 68.000 km cuadrados, </a:t>
            </a:r>
          </a:p>
          <a:p>
            <a:pPr>
              <a:lnSpc>
                <a:spcPct val="80000"/>
              </a:lnSpc>
            </a:pPr>
            <a:r>
              <a:rPr lang="es-ES_tradnl" sz="1600" dirty="0" smtClean="0">
                <a:solidFill>
                  <a:schemeClr val="bg1"/>
                </a:solidFill>
                <a:latin typeface="Myriad Pro"/>
                <a:cs typeface="Myriad Pro"/>
              </a:rPr>
              <a:t>hoy no llega a los 7.000 km. </a:t>
            </a:r>
          </a:p>
          <a:p>
            <a:pPr>
              <a:lnSpc>
                <a:spcPct val="80000"/>
              </a:lnSpc>
            </a:pPr>
            <a:endParaRPr lang="es-ES_tradnl" sz="1600" dirty="0">
              <a:solidFill>
                <a:schemeClr val="bg1"/>
              </a:solidFill>
              <a:latin typeface="Myriad Pro"/>
              <a:cs typeface="Myriad Pro"/>
            </a:endParaRPr>
          </a:p>
          <a:p>
            <a:pPr>
              <a:lnSpc>
                <a:spcPct val="80000"/>
              </a:lnSpc>
            </a:pPr>
            <a:r>
              <a:rPr lang="es-ES_tradnl" sz="1600" dirty="0" smtClean="0">
                <a:solidFill>
                  <a:schemeClr val="bg1"/>
                </a:solidFill>
                <a:latin typeface="Myriad Pro"/>
                <a:cs typeface="Myriad Pro"/>
              </a:rPr>
              <a:t>Obra que pertenece al Consorcio de Toledo</a:t>
            </a:r>
            <a:endParaRPr lang="es-ES_tradnl" sz="1600" dirty="0">
              <a:solidFill>
                <a:schemeClr val="bg1"/>
              </a:solidFill>
              <a:latin typeface="Myriad Pro"/>
              <a:cs typeface="Myriad Pro"/>
            </a:endParaRPr>
          </a:p>
        </p:txBody>
      </p:sp>
      <p:sp>
        <p:nvSpPr>
          <p:cNvPr id="7" name="Rectángulo 6"/>
          <p:cNvSpPr/>
          <p:nvPr/>
        </p:nvSpPr>
        <p:spPr>
          <a:xfrm>
            <a:off x="461963" y="229286"/>
            <a:ext cx="3418780" cy="317066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5456559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652018" y="466597"/>
            <a:ext cx="4234191" cy="1107996"/>
          </a:xfrm>
          <a:prstGeom prst="rect">
            <a:avLst/>
          </a:prstGeom>
          <a:noFill/>
        </p:spPr>
        <p:txBody>
          <a:bodyPr wrap="square" rtlCol="0">
            <a:spAutoFit/>
          </a:bodyPr>
          <a:lstStyle/>
          <a:p>
            <a:pPr>
              <a:lnSpc>
                <a:spcPct val="70000"/>
              </a:lnSpc>
            </a:pPr>
            <a:r>
              <a:rPr lang="es-ES" sz="8800" dirty="0" smtClean="0">
                <a:solidFill>
                  <a:srgbClr val="C1AE30"/>
                </a:solidFill>
                <a:latin typeface="Code Bold"/>
                <a:cs typeface="Code Bold"/>
              </a:rPr>
              <a:t>ÁFRICA</a:t>
            </a:r>
            <a:endParaRPr lang="es-ES" sz="8800" dirty="0">
              <a:solidFill>
                <a:srgbClr val="C1AE30"/>
              </a:solidFill>
              <a:latin typeface="Code Bold"/>
              <a:cs typeface="Code Bold"/>
            </a:endParaRPr>
          </a:p>
        </p:txBody>
      </p:sp>
      <p:sp>
        <p:nvSpPr>
          <p:cNvPr id="6" name="Rectángulo 5"/>
          <p:cNvSpPr/>
          <p:nvPr/>
        </p:nvSpPr>
        <p:spPr>
          <a:xfrm>
            <a:off x="4726792" y="426955"/>
            <a:ext cx="4572000" cy="1111073"/>
          </a:xfrm>
          <a:prstGeom prst="rect">
            <a:avLst/>
          </a:prstGeom>
        </p:spPr>
        <p:txBody>
          <a:bodyPr>
            <a:spAutoFit/>
          </a:bodyPr>
          <a:lstStyle/>
          <a:p>
            <a:pPr>
              <a:lnSpc>
                <a:spcPct val="80000"/>
              </a:lnSpc>
            </a:pPr>
            <a:r>
              <a:rPr lang="es-ES_tradnl" sz="1600" dirty="0" smtClean="0">
                <a:solidFill>
                  <a:schemeClr val="bg1">
                    <a:lumMod val="85000"/>
                  </a:schemeClr>
                </a:solidFill>
                <a:latin typeface="Myriad Pro"/>
                <a:cs typeface="Myriad Pro"/>
              </a:rPr>
              <a:t>Un sueño de 30.221.532 km2 </a:t>
            </a:r>
            <a:endParaRPr lang="es-ES_tradnl" sz="1600" dirty="0">
              <a:solidFill>
                <a:schemeClr val="bg1">
                  <a:lumMod val="85000"/>
                </a:schemeClr>
              </a:solidFill>
              <a:latin typeface="Myriad Pro"/>
              <a:cs typeface="Myriad Pro"/>
            </a:endParaRPr>
          </a:p>
          <a:p>
            <a:pPr>
              <a:lnSpc>
                <a:spcPct val="80000"/>
              </a:lnSpc>
            </a:pPr>
            <a:r>
              <a:rPr lang="es-ES_tradnl" sz="1600" dirty="0" smtClean="0">
                <a:solidFill>
                  <a:schemeClr val="bg1">
                    <a:lumMod val="85000"/>
                  </a:schemeClr>
                </a:solidFill>
                <a:latin typeface="Myriad Pro"/>
                <a:cs typeface="Myriad Pro"/>
              </a:rPr>
              <a:t>de grandes aventuras y grandes historias, salvajemente atormentada, esquilmada,</a:t>
            </a:r>
          </a:p>
          <a:p>
            <a:pPr>
              <a:lnSpc>
                <a:spcPct val="80000"/>
              </a:lnSpc>
            </a:pPr>
            <a:r>
              <a:rPr lang="es-ES_tradnl" sz="1600" dirty="0" smtClean="0">
                <a:solidFill>
                  <a:schemeClr val="bg1">
                    <a:lumMod val="85000"/>
                  </a:schemeClr>
                </a:solidFill>
                <a:latin typeface="Myriad Pro"/>
                <a:cs typeface="Myriad Pro"/>
              </a:rPr>
              <a:t>maniatada y torturada por luchas</a:t>
            </a:r>
          </a:p>
          <a:p>
            <a:pPr>
              <a:lnSpc>
                <a:spcPct val="80000"/>
              </a:lnSpc>
            </a:pPr>
            <a:r>
              <a:rPr lang="es-ES_tradnl" sz="1600" dirty="0" smtClean="0">
                <a:solidFill>
                  <a:schemeClr val="bg1">
                    <a:lumMod val="85000"/>
                  </a:schemeClr>
                </a:solidFill>
                <a:latin typeface="Myriad Pro"/>
                <a:cs typeface="Myriad Pro"/>
              </a:rPr>
              <a:t>intestinas entre hermanos y colonialistas.</a:t>
            </a:r>
          </a:p>
        </p:txBody>
      </p:sp>
      <p:sp>
        <p:nvSpPr>
          <p:cNvPr id="7" name="Rectángulo 6"/>
          <p:cNvSpPr/>
          <p:nvPr/>
        </p:nvSpPr>
        <p:spPr>
          <a:xfrm>
            <a:off x="461962" y="229286"/>
            <a:ext cx="4194929" cy="139335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0" name="Marcador de posición de imagen 5" descr="AFRICA.jpg"/>
          <p:cNvPicPr>
            <a:picLocks noChangeAspect="1"/>
          </p:cNvPicPr>
          <p:nvPr/>
        </p:nvPicPr>
        <p:blipFill rotWithShape="1">
          <a:blip r:embed="rId2" cstate="print">
            <a:extLst>
              <a:ext uri="{28A0092B-C50C-407E-A947-70E740481C1C}">
                <a14:useLocalDpi xmlns:a14="http://schemas.microsoft.com/office/drawing/2010/main" xmlns="" val="0"/>
              </a:ext>
            </a:extLst>
          </a:blip>
          <a:srcRect l="7532" t="14125" r="7500" b="35495"/>
          <a:stretch/>
        </p:blipFill>
        <p:spPr>
          <a:xfrm>
            <a:off x="4886209" y="1818257"/>
            <a:ext cx="2880304" cy="3095776"/>
          </a:xfrm>
          <a:prstGeom prst="rect">
            <a:avLst/>
          </a:prstGeom>
        </p:spPr>
      </p:pic>
      <p:sp>
        <p:nvSpPr>
          <p:cNvPr id="2" name="Rectángulo 1"/>
          <p:cNvSpPr/>
          <p:nvPr/>
        </p:nvSpPr>
        <p:spPr>
          <a:xfrm>
            <a:off x="599098" y="1628677"/>
            <a:ext cx="3925689" cy="461665"/>
          </a:xfrm>
          <a:prstGeom prst="rect">
            <a:avLst/>
          </a:prstGeom>
        </p:spPr>
        <p:txBody>
          <a:bodyPr wrap="none">
            <a:spAutoFit/>
          </a:bodyPr>
          <a:lstStyle/>
          <a:p>
            <a:r>
              <a:rPr lang="es-ES_tradnl" sz="2400" dirty="0" smtClean="0">
                <a:solidFill>
                  <a:srgbClr val="F2F2F2"/>
                </a:solidFill>
                <a:latin typeface="Code Light"/>
                <a:cs typeface="Code Light"/>
              </a:rPr>
              <a:t>¿Tiene África un futuro? </a:t>
            </a:r>
            <a:endParaRPr lang="es-ES" sz="2400" dirty="0">
              <a:solidFill>
                <a:srgbClr val="F2F2F2"/>
              </a:solidFill>
              <a:latin typeface="Code Light"/>
              <a:cs typeface="Code Light"/>
            </a:endParaRPr>
          </a:p>
        </p:txBody>
      </p:sp>
    </p:spTree>
    <p:extLst>
      <p:ext uri="{BB962C8B-B14F-4D97-AF65-F5344CB8AC3E}">
        <p14:creationId xmlns:p14="http://schemas.microsoft.com/office/powerpoint/2010/main" xmlns="" val="39329924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81458" y="466597"/>
            <a:ext cx="5574813" cy="1107996"/>
          </a:xfrm>
          <a:prstGeom prst="rect">
            <a:avLst/>
          </a:prstGeom>
          <a:noFill/>
        </p:spPr>
        <p:txBody>
          <a:bodyPr wrap="square" rtlCol="0">
            <a:spAutoFit/>
          </a:bodyPr>
          <a:lstStyle/>
          <a:p>
            <a:pPr>
              <a:lnSpc>
                <a:spcPct val="70000"/>
              </a:lnSpc>
            </a:pPr>
            <a:r>
              <a:rPr lang="es-ES" sz="8800" dirty="0" smtClean="0">
                <a:solidFill>
                  <a:srgbClr val="925F21"/>
                </a:solidFill>
                <a:latin typeface="Code Bold"/>
                <a:cs typeface="Code Bold"/>
              </a:rPr>
              <a:t>ÁGORA</a:t>
            </a:r>
            <a:endParaRPr lang="es-ES" sz="8800" dirty="0">
              <a:solidFill>
                <a:srgbClr val="925F21"/>
              </a:solidFill>
              <a:latin typeface="Code Bold"/>
              <a:cs typeface="Code Bold"/>
            </a:endParaRPr>
          </a:p>
        </p:txBody>
      </p:sp>
      <p:sp>
        <p:nvSpPr>
          <p:cNvPr id="6" name="Rectángulo 5"/>
          <p:cNvSpPr/>
          <p:nvPr/>
        </p:nvSpPr>
        <p:spPr>
          <a:xfrm>
            <a:off x="540922" y="2545311"/>
            <a:ext cx="4572000" cy="1898981"/>
          </a:xfrm>
          <a:prstGeom prst="rect">
            <a:avLst/>
          </a:prstGeom>
        </p:spPr>
        <p:txBody>
          <a:bodyPr>
            <a:spAutoFit/>
          </a:bodyPr>
          <a:lstStyle/>
          <a:p>
            <a:pPr>
              <a:lnSpc>
                <a:spcPct val="80000"/>
              </a:lnSpc>
            </a:pPr>
            <a:r>
              <a:rPr lang="es-ES_tradnl" sz="1600" dirty="0" smtClean="0">
                <a:solidFill>
                  <a:srgbClr val="D9D9D9"/>
                </a:solidFill>
                <a:latin typeface="Myriad Pro"/>
                <a:cs typeface="Myriad Pro"/>
              </a:rPr>
              <a:t>Era un espacio libre, </a:t>
            </a:r>
          </a:p>
          <a:p>
            <a:pPr>
              <a:lnSpc>
                <a:spcPct val="80000"/>
              </a:lnSpc>
            </a:pPr>
            <a:r>
              <a:rPr lang="es-ES_tradnl" sz="1600" dirty="0" smtClean="0">
                <a:solidFill>
                  <a:srgbClr val="D9D9D9"/>
                </a:solidFill>
                <a:latin typeface="Myriad Pro"/>
                <a:cs typeface="Myriad Pro"/>
              </a:rPr>
              <a:t>centro de comercio,</a:t>
            </a:r>
          </a:p>
          <a:p>
            <a:pPr>
              <a:lnSpc>
                <a:spcPct val="80000"/>
              </a:lnSpc>
            </a:pPr>
            <a:r>
              <a:rPr lang="es-ES_tradnl" sz="1600" dirty="0" smtClean="0">
                <a:solidFill>
                  <a:srgbClr val="D9D9D9"/>
                </a:solidFill>
                <a:latin typeface="Myriad Pro"/>
                <a:cs typeface="Myriad Pro"/>
              </a:rPr>
              <a:t>antesala política </a:t>
            </a:r>
          </a:p>
          <a:p>
            <a:pPr>
              <a:lnSpc>
                <a:spcPct val="80000"/>
              </a:lnSpc>
            </a:pPr>
            <a:r>
              <a:rPr lang="es-ES_tradnl" sz="1600" dirty="0" smtClean="0">
                <a:solidFill>
                  <a:srgbClr val="D9D9D9"/>
                </a:solidFill>
                <a:latin typeface="Myriad Pro"/>
                <a:cs typeface="Myriad Pro"/>
              </a:rPr>
              <a:t>del espíritu de </a:t>
            </a:r>
            <a:r>
              <a:rPr lang="es-ES_tradnl" sz="1600" dirty="0" err="1" smtClean="0">
                <a:solidFill>
                  <a:srgbClr val="D9D9D9"/>
                </a:solidFill>
                <a:latin typeface="Myriad Pro"/>
                <a:cs typeface="Myriad Pro"/>
              </a:rPr>
              <a:t>Sócrates</a:t>
            </a:r>
            <a:r>
              <a:rPr lang="es-ES_tradnl" sz="1600" dirty="0" smtClean="0">
                <a:solidFill>
                  <a:srgbClr val="D9D9D9"/>
                </a:solidFill>
                <a:latin typeface="Myriad Pro"/>
                <a:cs typeface="Myriad Pro"/>
              </a:rPr>
              <a:t>, </a:t>
            </a:r>
          </a:p>
          <a:p>
            <a:pPr>
              <a:lnSpc>
                <a:spcPct val="80000"/>
              </a:lnSpc>
            </a:pPr>
            <a:r>
              <a:rPr lang="es-ES_tradnl" sz="1600" dirty="0" err="1" smtClean="0">
                <a:solidFill>
                  <a:srgbClr val="D9D9D9"/>
                </a:solidFill>
                <a:latin typeface="Myriad Pro"/>
                <a:cs typeface="Myriad Pro"/>
              </a:rPr>
              <a:t>Platón</a:t>
            </a:r>
            <a:r>
              <a:rPr lang="es-ES_tradnl" sz="1600" dirty="0" smtClean="0">
                <a:solidFill>
                  <a:srgbClr val="D9D9D9"/>
                </a:solidFill>
                <a:latin typeface="Myriad Pro"/>
                <a:cs typeface="Myriad Pro"/>
              </a:rPr>
              <a:t>, </a:t>
            </a:r>
          </a:p>
          <a:p>
            <a:pPr>
              <a:lnSpc>
                <a:spcPct val="80000"/>
              </a:lnSpc>
            </a:pPr>
            <a:r>
              <a:rPr lang="es-ES_tradnl" sz="1600" dirty="0" err="1" smtClean="0">
                <a:solidFill>
                  <a:srgbClr val="D9D9D9"/>
                </a:solidFill>
                <a:latin typeface="Myriad Pro"/>
                <a:cs typeface="Myriad Pro"/>
              </a:rPr>
              <a:t>Aristóteles</a:t>
            </a:r>
            <a:r>
              <a:rPr lang="es-ES_tradnl" sz="1600" dirty="0" smtClean="0">
                <a:solidFill>
                  <a:srgbClr val="D9D9D9"/>
                </a:solidFill>
                <a:latin typeface="Myriad Pro"/>
                <a:cs typeface="Myriad Pro"/>
              </a:rPr>
              <a:t>, </a:t>
            </a:r>
          </a:p>
          <a:p>
            <a:pPr>
              <a:lnSpc>
                <a:spcPct val="80000"/>
              </a:lnSpc>
            </a:pPr>
            <a:r>
              <a:rPr lang="es-ES_tradnl" sz="1600" dirty="0" smtClean="0">
                <a:solidFill>
                  <a:srgbClr val="D9D9D9"/>
                </a:solidFill>
                <a:latin typeface="Myriad Pro"/>
                <a:cs typeface="Myriad Pro"/>
              </a:rPr>
              <a:t>Homero, </a:t>
            </a:r>
          </a:p>
          <a:p>
            <a:pPr>
              <a:lnSpc>
                <a:spcPct val="80000"/>
              </a:lnSpc>
            </a:pPr>
            <a:r>
              <a:rPr lang="es-ES_tradnl" sz="1600" dirty="0" err="1" smtClean="0">
                <a:solidFill>
                  <a:srgbClr val="D9D9D9"/>
                </a:solidFill>
                <a:latin typeface="Myriad Pro"/>
                <a:cs typeface="Myriad Pro"/>
              </a:rPr>
              <a:t>Práxiteles</a:t>
            </a:r>
            <a:r>
              <a:rPr lang="es-ES_tradnl" sz="1600" dirty="0" smtClean="0">
                <a:solidFill>
                  <a:srgbClr val="D9D9D9"/>
                </a:solidFill>
                <a:latin typeface="Myriad Pro"/>
                <a:cs typeface="Myriad Pro"/>
              </a:rPr>
              <a:t>, </a:t>
            </a:r>
          </a:p>
          <a:p>
            <a:pPr>
              <a:lnSpc>
                <a:spcPct val="80000"/>
              </a:lnSpc>
            </a:pPr>
            <a:r>
              <a:rPr lang="es-ES_tradnl" sz="1600" dirty="0" err="1" smtClean="0">
                <a:solidFill>
                  <a:srgbClr val="D9D9D9"/>
                </a:solidFill>
                <a:latin typeface="Myriad Pro"/>
                <a:cs typeface="Myriad Pro"/>
              </a:rPr>
              <a:t>Scopas</a:t>
            </a:r>
            <a:r>
              <a:rPr lang="es-ES_tradnl" sz="1600" dirty="0" smtClean="0">
                <a:solidFill>
                  <a:srgbClr val="D9D9D9"/>
                </a:solidFill>
                <a:latin typeface="Myriad Pro"/>
                <a:cs typeface="Myriad Pro"/>
              </a:rPr>
              <a:t>, etc. </a:t>
            </a:r>
          </a:p>
        </p:txBody>
      </p:sp>
      <p:sp>
        <p:nvSpPr>
          <p:cNvPr id="7" name="Rectángulo 6"/>
          <p:cNvSpPr/>
          <p:nvPr/>
        </p:nvSpPr>
        <p:spPr>
          <a:xfrm>
            <a:off x="461963" y="229286"/>
            <a:ext cx="4057650" cy="1345307"/>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9" name="Rectángulo 8"/>
          <p:cNvSpPr/>
          <p:nvPr/>
        </p:nvSpPr>
        <p:spPr>
          <a:xfrm>
            <a:off x="545050" y="1628677"/>
            <a:ext cx="1838965" cy="830997"/>
          </a:xfrm>
          <a:prstGeom prst="rect">
            <a:avLst/>
          </a:prstGeom>
        </p:spPr>
        <p:txBody>
          <a:bodyPr wrap="none">
            <a:spAutoFit/>
          </a:bodyPr>
          <a:lstStyle/>
          <a:p>
            <a:r>
              <a:rPr lang="ro-RO" sz="2400" dirty="0" smtClean="0">
                <a:solidFill>
                  <a:srgbClr val="F2F2F2"/>
                </a:solidFill>
                <a:latin typeface="Code Light"/>
                <a:cs typeface="Code Light"/>
              </a:rPr>
              <a:t>ÁcrÓpolis, </a:t>
            </a:r>
          </a:p>
          <a:p>
            <a:r>
              <a:rPr lang="ro-RO" sz="2400" dirty="0" smtClean="0">
                <a:solidFill>
                  <a:srgbClr val="F2F2F2"/>
                </a:solidFill>
                <a:latin typeface="Code Light"/>
                <a:cs typeface="Code Light"/>
              </a:rPr>
              <a:t>Stoas</a:t>
            </a:r>
          </a:p>
        </p:txBody>
      </p:sp>
      <p:pic>
        <p:nvPicPr>
          <p:cNvPr id="2" name="Imagen 1" descr="ÁGORA.jpg"/>
          <p:cNvPicPr>
            <a:picLocks noChangeAspect="1"/>
          </p:cNvPicPr>
          <p:nvPr/>
        </p:nvPicPr>
        <p:blipFill rotWithShape="1">
          <a:blip r:embed="rId3">
            <a:extLst>
              <a:ext uri="{28A0092B-C50C-407E-A947-70E740481C1C}">
                <a14:useLocalDpi xmlns:a14="http://schemas.microsoft.com/office/drawing/2010/main" xmlns="" val="0"/>
              </a:ext>
            </a:extLst>
          </a:blip>
          <a:srcRect l="8387" t="4456" r="5831" b="4756"/>
          <a:stretch/>
        </p:blipFill>
        <p:spPr>
          <a:xfrm>
            <a:off x="6375691" y="229286"/>
            <a:ext cx="2384405" cy="4669594"/>
          </a:xfrm>
          <a:prstGeom prst="rect">
            <a:avLst/>
          </a:prstGeom>
        </p:spPr>
      </p:pic>
    </p:spTree>
    <p:extLst>
      <p:ext uri="{BB962C8B-B14F-4D97-AF65-F5344CB8AC3E}">
        <p14:creationId xmlns:p14="http://schemas.microsoft.com/office/powerpoint/2010/main" xmlns="" val="3531592248"/>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81458" y="378412"/>
            <a:ext cx="5574813" cy="3003899"/>
          </a:xfrm>
          <a:prstGeom prst="rect">
            <a:avLst/>
          </a:prstGeom>
          <a:noFill/>
        </p:spPr>
        <p:txBody>
          <a:bodyPr wrap="square" rtlCol="0">
            <a:spAutoFit/>
          </a:bodyPr>
          <a:lstStyle/>
          <a:p>
            <a:pPr>
              <a:lnSpc>
                <a:spcPct val="70000"/>
              </a:lnSpc>
            </a:pPr>
            <a:r>
              <a:rPr lang="es-ES" sz="8800" dirty="0" smtClean="0">
                <a:solidFill>
                  <a:schemeClr val="bg1"/>
                </a:solidFill>
                <a:latin typeface="Code Bold"/>
                <a:cs typeface="Code Bold"/>
              </a:rPr>
              <a:t>LA </a:t>
            </a:r>
            <a:endParaRPr lang="es-ES" sz="8800" dirty="0">
              <a:solidFill>
                <a:schemeClr val="bg1"/>
              </a:solidFill>
              <a:latin typeface="Code Bold"/>
              <a:cs typeface="Code Bold"/>
            </a:endParaRPr>
          </a:p>
          <a:p>
            <a:pPr>
              <a:lnSpc>
                <a:spcPct val="70000"/>
              </a:lnSpc>
            </a:pPr>
            <a:r>
              <a:rPr lang="es-ES" sz="8800" dirty="0" smtClean="0">
                <a:solidFill>
                  <a:schemeClr val="bg1"/>
                </a:solidFill>
                <a:latin typeface="Code Bold"/>
                <a:cs typeface="Code Bold"/>
              </a:rPr>
              <a:t>GRAN </a:t>
            </a:r>
            <a:r>
              <a:rPr lang="es-ES" sz="8800" dirty="0" smtClean="0">
                <a:solidFill>
                  <a:srgbClr val="A08858"/>
                </a:solidFill>
                <a:latin typeface="Code Bold"/>
                <a:cs typeface="Code Bold"/>
              </a:rPr>
              <a:t>GUERRA</a:t>
            </a:r>
            <a:endParaRPr lang="es-ES" sz="8800" dirty="0">
              <a:solidFill>
                <a:srgbClr val="A08858"/>
              </a:solidFill>
              <a:latin typeface="Code Bold"/>
              <a:cs typeface="Code Bold"/>
            </a:endParaRPr>
          </a:p>
        </p:txBody>
      </p:sp>
      <p:sp>
        <p:nvSpPr>
          <p:cNvPr id="6" name="Rectángulo 5"/>
          <p:cNvSpPr/>
          <p:nvPr/>
        </p:nvSpPr>
        <p:spPr>
          <a:xfrm>
            <a:off x="546178" y="3543906"/>
            <a:ext cx="4572000" cy="1282402"/>
          </a:xfrm>
          <a:prstGeom prst="rect">
            <a:avLst/>
          </a:prstGeom>
        </p:spPr>
        <p:txBody>
          <a:bodyPr>
            <a:spAutoFit/>
          </a:bodyPr>
          <a:lstStyle/>
          <a:p>
            <a:pPr>
              <a:lnSpc>
                <a:spcPct val="80000"/>
              </a:lnSpc>
            </a:pPr>
            <a:r>
              <a:rPr lang="es-ES_tradnl" sz="1600" dirty="0">
                <a:solidFill>
                  <a:schemeClr val="bg1">
                    <a:lumMod val="95000"/>
                  </a:schemeClr>
                </a:solidFill>
                <a:latin typeface="Myriad Pro"/>
                <a:cs typeface="Myriad Pro"/>
              </a:rPr>
              <a:t>T</a:t>
            </a:r>
            <a:r>
              <a:rPr lang="es-ES_tradnl" sz="1600" dirty="0" smtClean="0">
                <a:solidFill>
                  <a:schemeClr val="bg1">
                    <a:lumMod val="95000"/>
                  </a:schemeClr>
                </a:solidFill>
                <a:latin typeface="Myriad Pro"/>
                <a:cs typeface="Myriad Pro"/>
              </a:rPr>
              <a:t>rincheras, alambradas, barro, ametralladoras,</a:t>
            </a:r>
          </a:p>
          <a:p>
            <a:pPr>
              <a:lnSpc>
                <a:spcPct val="80000"/>
              </a:lnSpc>
            </a:pPr>
            <a:r>
              <a:rPr lang="es-ES_tradnl" sz="1600" dirty="0" smtClean="0">
                <a:solidFill>
                  <a:schemeClr val="bg1">
                    <a:lumMod val="95000"/>
                  </a:schemeClr>
                </a:solidFill>
                <a:latin typeface="Myriad Pro"/>
                <a:cs typeface="Myriad Pro"/>
              </a:rPr>
              <a:t>gas, bombas, aviones, tanques</a:t>
            </a:r>
            <a:r>
              <a:rPr lang="es-ES" sz="1600" dirty="0" smtClean="0">
                <a:solidFill>
                  <a:schemeClr val="bg1">
                    <a:lumMod val="95000"/>
                  </a:schemeClr>
                </a:solidFill>
                <a:latin typeface="Myriad Pro"/>
                <a:cs typeface="Myriad Pro"/>
              </a:rPr>
              <a:t>…</a:t>
            </a:r>
            <a:r>
              <a:rPr lang="es-ES_tradnl" sz="1600" dirty="0" smtClean="0">
                <a:solidFill>
                  <a:schemeClr val="bg1">
                    <a:lumMod val="95000"/>
                  </a:schemeClr>
                </a:solidFill>
                <a:latin typeface="Myriad Pro"/>
                <a:cs typeface="Myriad Pro"/>
              </a:rPr>
              <a:t> </a:t>
            </a:r>
          </a:p>
          <a:p>
            <a:pPr>
              <a:lnSpc>
                <a:spcPct val="80000"/>
              </a:lnSpc>
            </a:pPr>
            <a:endParaRPr lang="es-ES_tradnl" sz="1600" dirty="0">
              <a:solidFill>
                <a:schemeClr val="bg1">
                  <a:lumMod val="95000"/>
                </a:schemeClr>
              </a:solidFill>
              <a:latin typeface="Myriad Pro"/>
              <a:cs typeface="Myriad Pro"/>
            </a:endParaRPr>
          </a:p>
          <a:p>
            <a:pPr>
              <a:lnSpc>
                <a:spcPct val="80000"/>
              </a:lnSpc>
            </a:pPr>
            <a:r>
              <a:rPr lang="es-ES_tradnl" sz="1600" dirty="0" smtClean="0">
                <a:solidFill>
                  <a:schemeClr val="bg1">
                    <a:lumMod val="95000"/>
                  </a:schemeClr>
                </a:solidFill>
                <a:latin typeface="Myriad Pro"/>
                <a:cs typeface="Myriad Pro"/>
              </a:rPr>
              <a:t>La muerte llegó a más de 9.000.000 de personas, </a:t>
            </a:r>
          </a:p>
          <a:p>
            <a:pPr>
              <a:lnSpc>
                <a:spcPct val="80000"/>
              </a:lnSpc>
            </a:pPr>
            <a:r>
              <a:rPr lang="es-ES_tradnl" sz="1600" dirty="0" smtClean="0">
                <a:solidFill>
                  <a:schemeClr val="bg1">
                    <a:lumMod val="95000"/>
                  </a:schemeClr>
                </a:solidFill>
                <a:latin typeface="Myriad Pro"/>
                <a:cs typeface="Myriad Pro"/>
              </a:rPr>
              <a:t>las familias rotas y gran cantidad de mutilados vagaban por las ciudades. </a:t>
            </a:r>
          </a:p>
        </p:txBody>
      </p:sp>
      <p:sp>
        <p:nvSpPr>
          <p:cNvPr id="7" name="Rectángulo 6"/>
          <p:cNvSpPr/>
          <p:nvPr/>
        </p:nvSpPr>
        <p:spPr>
          <a:xfrm>
            <a:off x="461962" y="229286"/>
            <a:ext cx="4375203" cy="317066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2" name="Rectángulo 1"/>
          <p:cNvSpPr/>
          <p:nvPr/>
        </p:nvSpPr>
        <p:spPr>
          <a:xfrm>
            <a:off x="4837165" y="283322"/>
            <a:ext cx="720197" cy="2097248"/>
          </a:xfrm>
          <a:prstGeom prst="rect">
            <a:avLst/>
          </a:prstGeom>
        </p:spPr>
        <p:txBody>
          <a:bodyPr vert="wordArtVert" wrap="none">
            <a:spAutoFit/>
          </a:bodyPr>
          <a:lstStyle/>
          <a:p>
            <a:pPr>
              <a:lnSpc>
                <a:spcPct val="70000"/>
              </a:lnSpc>
            </a:pPr>
            <a:r>
              <a:rPr lang="es-ES_tradnl" sz="2400" dirty="0" smtClean="0">
                <a:solidFill>
                  <a:prstClr val="white"/>
                </a:solidFill>
                <a:latin typeface="Code Light"/>
                <a:cs typeface="Code Light"/>
              </a:rPr>
              <a:t>Futuros </a:t>
            </a:r>
          </a:p>
          <a:p>
            <a:pPr>
              <a:lnSpc>
                <a:spcPct val="70000"/>
              </a:lnSpc>
            </a:pPr>
            <a:r>
              <a:rPr lang="es-ES_tradnl" sz="2400" dirty="0" smtClean="0">
                <a:solidFill>
                  <a:prstClr val="white"/>
                </a:solidFill>
                <a:latin typeface="Code Light"/>
                <a:cs typeface="Code Light"/>
              </a:rPr>
              <a:t>perdidos</a:t>
            </a:r>
          </a:p>
        </p:txBody>
      </p:sp>
      <p:pic>
        <p:nvPicPr>
          <p:cNvPr id="8" name="Imagen 7" descr="28_VI_1914.jpg"/>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2423" b="98849" l="7492" r="95983"/>
                    </a14:imgEffect>
                  </a14:imgLayer>
                </a14:imgProps>
              </a:ext>
              <a:ext uri="{28A0092B-C50C-407E-A947-70E740481C1C}">
                <a14:useLocalDpi xmlns:a14="http://schemas.microsoft.com/office/drawing/2010/main" xmlns="" val="0"/>
              </a:ext>
            </a:extLst>
          </a:blip>
          <a:srcRect l="9761" t="4297" r="9851" b="6072"/>
          <a:stretch/>
        </p:blipFill>
        <p:spPr>
          <a:xfrm>
            <a:off x="6493348" y="283322"/>
            <a:ext cx="2443992" cy="4682518"/>
          </a:xfrm>
          <a:prstGeom prst="rect">
            <a:avLst/>
          </a:prstGeom>
        </p:spPr>
      </p:pic>
    </p:spTree>
    <p:extLst>
      <p:ext uri="{BB962C8B-B14F-4D97-AF65-F5344CB8AC3E}">
        <p14:creationId xmlns:p14="http://schemas.microsoft.com/office/powerpoint/2010/main" xmlns="" val="944792106"/>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652018" y="466597"/>
            <a:ext cx="6100784" cy="1107996"/>
          </a:xfrm>
          <a:prstGeom prst="rect">
            <a:avLst/>
          </a:prstGeom>
          <a:noFill/>
        </p:spPr>
        <p:txBody>
          <a:bodyPr wrap="square" rtlCol="0">
            <a:spAutoFit/>
          </a:bodyPr>
          <a:lstStyle/>
          <a:p>
            <a:pPr>
              <a:lnSpc>
                <a:spcPct val="70000"/>
              </a:lnSpc>
            </a:pPr>
            <a:r>
              <a:rPr lang="es-ES" sz="8800" dirty="0" smtClean="0">
                <a:solidFill>
                  <a:srgbClr val="8A7B54"/>
                </a:solidFill>
                <a:latin typeface="Code Bold"/>
                <a:cs typeface="Code Bold"/>
              </a:rPr>
              <a:t>ANTRACITA</a:t>
            </a:r>
            <a:endParaRPr lang="es-ES" sz="8800" dirty="0">
              <a:solidFill>
                <a:srgbClr val="8A7B54"/>
              </a:solidFill>
              <a:latin typeface="Code Bold"/>
              <a:cs typeface="Code Bold"/>
            </a:endParaRPr>
          </a:p>
        </p:txBody>
      </p:sp>
      <p:sp>
        <p:nvSpPr>
          <p:cNvPr id="6" name="Rectángulo 5"/>
          <p:cNvSpPr/>
          <p:nvPr/>
        </p:nvSpPr>
        <p:spPr>
          <a:xfrm>
            <a:off x="611702" y="1777723"/>
            <a:ext cx="5919362" cy="494494"/>
          </a:xfrm>
          <a:prstGeom prst="rect">
            <a:avLst/>
          </a:prstGeom>
        </p:spPr>
        <p:txBody>
          <a:bodyPr wrap="square">
            <a:spAutoFit/>
          </a:bodyPr>
          <a:lstStyle/>
          <a:p>
            <a:pPr>
              <a:lnSpc>
                <a:spcPct val="80000"/>
              </a:lnSpc>
            </a:pPr>
            <a:r>
              <a:rPr lang="es-ES_tradnl" sz="1600" dirty="0">
                <a:solidFill>
                  <a:prstClr val="white">
                    <a:lumMod val="85000"/>
                  </a:prstClr>
                </a:solidFill>
                <a:latin typeface="Myriad Pro"/>
                <a:cs typeface="Myriad Pro"/>
              </a:rPr>
              <a:t>U</a:t>
            </a:r>
            <a:r>
              <a:rPr lang="es-ES_tradnl" sz="1600" dirty="0" smtClean="0">
                <a:solidFill>
                  <a:prstClr val="white">
                    <a:lumMod val="85000"/>
                  </a:prstClr>
                </a:solidFill>
                <a:latin typeface="Myriad Pro"/>
                <a:cs typeface="Myriad Pro"/>
              </a:rPr>
              <a:t>n trozo de historia fósil de unos 300.000.000 años, extraída en la oscuridad de la Mina con el sudor y la sangre de los mineros. </a:t>
            </a:r>
          </a:p>
        </p:txBody>
      </p:sp>
      <p:sp>
        <p:nvSpPr>
          <p:cNvPr id="7" name="Rectángulo 6"/>
          <p:cNvSpPr/>
          <p:nvPr/>
        </p:nvSpPr>
        <p:spPr>
          <a:xfrm>
            <a:off x="461962" y="229286"/>
            <a:ext cx="6109418" cy="139335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4" name="Imagen 13" descr="Antracita.jpg"/>
          <p:cNvPicPr>
            <a:picLocks noChangeAspect="1"/>
          </p:cNvPicPr>
          <p:nvPr/>
        </p:nvPicPr>
        <p:blipFill rotWithShape="1">
          <a:blip r:embed="rId2" cstate="print">
            <a:extLst>
              <a:ext uri="{28A0092B-C50C-407E-A947-70E740481C1C}">
                <a14:useLocalDpi xmlns:a14="http://schemas.microsoft.com/office/drawing/2010/main" xmlns="" val="0"/>
              </a:ext>
            </a:extLst>
          </a:blip>
          <a:srcRect l="12314" t="7901" r="11312" b="12166"/>
          <a:stretch/>
        </p:blipFill>
        <p:spPr>
          <a:xfrm>
            <a:off x="6848265" y="914510"/>
            <a:ext cx="2041736" cy="3922101"/>
          </a:xfrm>
          <a:prstGeom prst="rect">
            <a:avLst/>
          </a:prstGeom>
        </p:spPr>
      </p:pic>
    </p:spTree>
    <p:extLst>
      <p:ext uri="{BB962C8B-B14F-4D97-AF65-F5344CB8AC3E}">
        <p14:creationId xmlns:p14="http://schemas.microsoft.com/office/powerpoint/2010/main" xmlns="" val="193677606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81458" y="378412"/>
            <a:ext cx="6312448" cy="1015663"/>
          </a:xfrm>
          <a:prstGeom prst="rect">
            <a:avLst/>
          </a:prstGeom>
          <a:noFill/>
        </p:spPr>
        <p:txBody>
          <a:bodyPr wrap="square" rtlCol="0">
            <a:spAutoFit/>
          </a:bodyPr>
          <a:lstStyle/>
          <a:p>
            <a:pPr>
              <a:lnSpc>
                <a:spcPct val="70000"/>
              </a:lnSpc>
            </a:pPr>
            <a:r>
              <a:rPr lang="es-ES" sz="8000" dirty="0" smtClean="0">
                <a:solidFill>
                  <a:srgbClr val="A18C28"/>
                </a:solidFill>
                <a:latin typeface="Code Bold"/>
                <a:cs typeface="Code Bold"/>
              </a:rPr>
              <a:t>CHERNOBYL</a:t>
            </a:r>
            <a:endParaRPr lang="es-ES" sz="8000" dirty="0">
              <a:solidFill>
                <a:srgbClr val="A18C28"/>
              </a:solidFill>
              <a:latin typeface="Code Bold"/>
              <a:cs typeface="Code Bold"/>
            </a:endParaRPr>
          </a:p>
        </p:txBody>
      </p:sp>
      <p:sp>
        <p:nvSpPr>
          <p:cNvPr id="6" name="Rectángulo 5"/>
          <p:cNvSpPr/>
          <p:nvPr/>
        </p:nvSpPr>
        <p:spPr>
          <a:xfrm>
            <a:off x="586494" y="2176851"/>
            <a:ext cx="4572000" cy="1869230"/>
          </a:xfrm>
          <a:prstGeom prst="rect">
            <a:avLst/>
          </a:prstGeom>
        </p:spPr>
        <p:txBody>
          <a:bodyPr>
            <a:spAutoFit/>
          </a:bodyPr>
          <a:lstStyle/>
          <a:p>
            <a:pPr>
              <a:lnSpc>
                <a:spcPct val="90000"/>
              </a:lnSpc>
            </a:pPr>
            <a:r>
              <a:rPr lang="es-ES_tradnl" sz="1600" dirty="0" smtClean="0">
                <a:solidFill>
                  <a:prstClr val="white">
                    <a:lumMod val="95000"/>
                  </a:prstClr>
                </a:solidFill>
                <a:latin typeface="Myriad Pro"/>
                <a:cs typeface="Myriad Pro"/>
              </a:rPr>
              <a:t>La madrugada del 26 de abril de 1988, </a:t>
            </a:r>
          </a:p>
          <a:p>
            <a:pPr>
              <a:lnSpc>
                <a:spcPct val="90000"/>
              </a:lnSpc>
            </a:pPr>
            <a:r>
              <a:rPr lang="es-ES_tradnl" sz="1600" dirty="0" smtClean="0">
                <a:solidFill>
                  <a:prstClr val="white">
                    <a:lumMod val="95000"/>
                  </a:prstClr>
                </a:solidFill>
                <a:latin typeface="Myriad Pro"/>
                <a:cs typeface="Myriad Pro"/>
              </a:rPr>
              <a:t>en la Central Nuclear Vladimir </a:t>
            </a:r>
            <a:r>
              <a:rPr lang="es-ES_tradnl" sz="1600" dirty="0" err="1" smtClean="0">
                <a:solidFill>
                  <a:prstClr val="white">
                    <a:lumMod val="95000"/>
                  </a:prstClr>
                </a:solidFill>
                <a:latin typeface="Myriad Pro"/>
                <a:cs typeface="Myriad Pro"/>
              </a:rPr>
              <a:t>Illich</a:t>
            </a:r>
            <a:r>
              <a:rPr lang="es-ES_tradnl" sz="1600" dirty="0" smtClean="0">
                <a:solidFill>
                  <a:prstClr val="white">
                    <a:lumMod val="95000"/>
                  </a:prstClr>
                </a:solidFill>
                <a:latin typeface="Myriad Pro"/>
                <a:cs typeface="Myriad Pro"/>
              </a:rPr>
              <a:t> </a:t>
            </a:r>
            <a:r>
              <a:rPr lang="es-ES_tradnl" sz="1600" dirty="0" err="1" smtClean="0">
                <a:solidFill>
                  <a:prstClr val="white">
                    <a:lumMod val="95000"/>
                  </a:prstClr>
                </a:solidFill>
                <a:latin typeface="Myriad Pro"/>
                <a:cs typeface="Myriad Pro"/>
              </a:rPr>
              <a:t>Lennin</a:t>
            </a:r>
            <a:r>
              <a:rPr lang="es-ES_tradnl" sz="1600" dirty="0" smtClean="0">
                <a:solidFill>
                  <a:prstClr val="white">
                    <a:lumMod val="95000"/>
                  </a:prstClr>
                </a:solidFill>
                <a:latin typeface="Myriad Pro"/>
                <a:cs typeface="Myriad Pro"/>
              </a:rPr>
              <a:t>, </a:t>
            </a:r>
          </a:p>
          <a:p>
            <a:pPr>
              <a:lnSpc>
                <a:spcPct val="90000"/>
              </a:lnSpc>
            </a:pPr>
            <a:r>
              <a:rPr lang="es-ES_tradnl" sz="1600" dirty="0" smtClean="0">
                <a:solidFill>
                  <a:prstClr val="white">
                    <a:lumMod val="95000"/>
                  </a:prstClr>
                </a:solidFill>
                <a:latin typeface="Myriad Pro"/>
                <a:cs typeface="Myriad Pro"/>
              </a:rPr>
              <a:t>mientras la ciudad dormía, </a:t>
            </a:r>
          </a:p>
          <a:p>
            <a:pPr>
              <a:lnSpc>
                <a:spcPct val="90000"/>
              </a:lnSpc>
            </a:pPr>
            <a:r>
              <a:rPr lang="es-ES_tradnl" sz="1600" dirty="0" smtClean="0">
                <a:solidFill>
                  <a:prstClr val="white">
                    <a:lumMod val="95000"/>
                  </a:prstClr>
                </a:solidFill>
                <a:latin typeface="Myriad Pro"/>
                <a:cs typeface="Myriad Pro"/>
              </a:rPr>
              <a:t>el Reactor Número 4 explotó debido </a:t>
            </a:r>
          </a:p>
          <a:p>
            <a:pPr>
              <a:lnSpc>
                <a:spcPct val="90000"/>
              </a:lnSpc>
            </a:pPr>
            <a:r>
              <a:rPr lang="es-ES_tradnl" sz="1600" dirty="0" smtClean="0">
                <a:solidFill>
                  <a:prstClr val="white">
                    <a:lumMod val="95000"/>
                  </a:prstClr>
                </a:solidFill>
                <a:latin typeface="Myriad Pro"/>
                <a:cs typeface="Myriad Pro"/>
              </a:rPr>
              <a:t>a un sobrecalentamiento negligente. </a:t>
            </a:r>
          </a:p>
          <a:p>
            <a:pPr>
              <a:lnSpc>
                <a:spcPct val="90000"/>
              </a:lnSpc>
            </a:pPr>
            <a:endParaRPr lang="es-ES_tradnl" sz="1600" dirty="0">
              <a:solidFill>
                <a:prstClr val="white">
                  <a:lumMod val="95000"/>
                </a:prstClr>
              </a:solidFill>
              <a:latin typeface="Myriad Pro"/>
              <a:cs typeface="Myriad Pro"/>
            </a:endParaRPr>
          </a:p>
          <a:p>
            <a:pPr>
              <a:lnSpc>
                <a:spcPct val="90000"/>
              </a:lnSpc>
            </a:pPr>
            <a:r>
              <a:rPr lang="es-ES_tradnl" sz="1600" dirty="0" smtClean="0">
                <a:solidFill>
                  <a:prstClr val="white">
                    <a:lumMod val="95000"/>
                  </a:prstClr>
                </a:solidFill>
                <a:latin typeface="Myriad Pro"/>
                <a:cs typeface="Myriad Pro"/>
              </a:rPr>
              <a:t>Una bola de fuego ascendió al cielo y cayó. </a:t>
            </a:r>
          </a:p>
          <a:p>
            <a:pPr>
              <a:lnSpc>
                <a:spcPct val="90000"/>
              </a:lnSpc>
            </a:pPr>
            <a:r>
              <a:rPr lang="es-ES_tradnl" sz="1600" dirty="0">
                <a:solidFill>
                  <a:prstClr val="white">
                    <a:lumMod val="95000"/>
                  </a:prstClr>
                </a:solidFill>
                <a:latin typeface="Myriad Pro"/>
                <a:cs typeface="Myriad Pro"/>
              </a:rPr>
              <a:t>E</a:t>
            </a:r>
            <a:r>
              <a:rPr lang="es-ES_tradnl" sz="1600" dirty="0" smtClean="0">
                <a:solidFill>
                  <a:prstClr val="white">
                    <a:lumMod val="95000"/>
                  </a:prstClr>
                </a:solidFill>
                <a:latin typeface="Myriad Pro"/>
                <a:cs typeface="Myriad Pro"/>
              </a:rPr>
              <a:t>se día en Europa volvimos a nacer.</a:t>
            </a:r>
          </a:p>
        </p:txBody>
      </p:sp>
      <p:sp>
        <p:nvSpPr>
          <p:cNvPr id="7" name="Rectángulo 6"/>
          <p:cNvSpPr/>
          <p:nvPr/>
        </p:nvSpPr>
        <p:spPr>
          <a:xfrm>
            <a:off x="461962" y="229287"/>
            <a:ext cx="5746585" cy="1257122"/>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solidFill>
                <a:prstClr val="white"/>
              </a:solidFill>
              <a:latin typeface="Calibri"/>
            </a:endParaRPr>
          </a:p>
        </p:txBody>
      </p:sp>
      <p:pic>
        <p:nvPicPr>
          <p:cNvPr id="9" name="Imagen 8" descr="Chernobyl.jpg"/>
          <p:cNvPicPr>
            <a:picLocks noChangeAspect="1"/>
          </p:cNvPicPr>
          <p:nvPr/>
        </p:nvPicPr>
        <p:blipFill rotWithShape="1">
          <a:blip r:embed="rId2" cstate="print">
            <a:extLst>
              <a:ext uri="{28A0092B-C50C-407E-A947-70E740481C1C}">
                <a14:useLocalDpi xmlns:a14="http://schemas.microsoft.com/office/drawing/2010/main" xmlns="" val="0"/>
              </a:ext>
            </a:extLst>
          </a:blip>
          <a:srcRect l="8899" t="6466" r="6784" b="3755"/>
          <a:stretch/>
        </p:blipFill>
        <p:spPr>
          <a:xfrm>
            <a:off x="6414228" y="229287"/>
            <a:ext cx="2391105" cy="4682129"/>
          </a:xfrm>
          <a:prstGeom prst="rect">
            <a:avLst/>
          </a:prstGeom>
        </p:spPr>
      </p:pic>
      <p:sp>
        <p:nvSpPr>
          <p:cNvPr id="13" name="Rectángulo 12"/>
          <p:cNvSpPr/>
          <p:nvPr/>
        </p:nvSpPr>
        <p:spPr>
          <a:xfrm>
            <a:off x="599098" y="1628677"/>
            <a:ext cx="1184940" cy="461665"/>
          </a:xfrm>
          <a:prstGeom prst="rect">
            <a:avLst/>
          </a:prstGeom>
        </p:spPr>
        <p:txBody>
          <a:bodyPr wrap="none">
            <a:spAutoFit/>
          </a:bodyPr>
          <a:lstStyle/>
          <a:p>
            <a:r>
              <a:rPr lang="es-ES_tradnl" sz="2400" dirty="0" smtClean="0">
                <a:solidFill>
                  <a:srgbClr val="F2F2F2"/>
                </a:solidFill>
                <a:latin typeface="Code Light"/>
                <a:cs typeface="Code Light"/>
              </a:rPr>
              <a:t>PRIPIAT</a:t>
            </a:r>
            <a:endParaRPr lang="es-ES" sz="2400" dirty="0">
              <a:solidFill>
                <a:srgbClr val="F2F2F2"/>
              </a:solidFill>
              <a:latin typeface="Code Light"/>
              <a:cs typeface="Code Light"/>
            </a:endParaRPr>
          </a:p>
        </p:txBody>
      </p:sp>
    </p:spTree>
    <p:extLst>
      <p:ext uri="{BB962C8B-B14F-4D97-AF65-F5344CB8AC3E}">
        <p14:creationId xmlns:p14="http://schemas.microsoft.com/office/powerpoint/2010/main" xmlns="" val="2002670784"/>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334211" y="378412"/>
            <a:ext cx="8676105" cy="923330"/>
          </a:xfrm>
          <a:prstGeom prst="rect">
            <a:avLst/>
          </a:prstGeom>
          <a:noFill/>
        </p:spPr>
        <p:txBody>
          <a:bodyPr wrap="square" rtlCol="0">
            <a:spAutoFit/>
          </a:bodyPr>
          <a:lstStyle/>
          <a:p>
            <a:pPr>
              <a:lnSpc>
                <a:spcPct val="70000"/>
              </a:lnSpc>
            </a:pPr>
            <a:r>
              <a:rPr lang="es-ES" sz="7200" dirty="0" smtClean="0">
                <a:solidFill>
                  <a:srgbClr val="8F191A"/>
                </a:solidFill>
                <a:latin typeface="Code Bold"/>
                <a:cs typeface="Code Bold"/>
              </a:rPr>
              <a:t>industrialización</a:t>
            </a:r>
            <a:endParaRPr lang="es-ES" sz="7200" dirty="0">
              <a:solidFill>
                <a:srgbClr val="8F191A"/>
              </a:solidFill>
              <a:latin typeface="Code Bold"/>
              <a:cs typeface="Code Bold"/>
            </a:endParaRPr>
          </a:p>
        </p:txBody>
      </p:sp>
      <p:sp>
        <p:nvSpPr>
          <p:cNvPr id="6" name="Rectángulo 5"/>
          <p:cNvSpPr/>
          <p:nvPr/>
        </p:nvSpPr>
        <p:spPr>
          <a:xfrm>
            <a:off x="650875" y="2152634"/>
            <a:ext cx="4572000" cy="538267"/>
          </a:xfrm>
          <a:prstGeom prst="rect">
            <a:avLst/>
          </a:prstGeom>
        </p:spPr>
        <p:txBody>
          <a:bodyPr>
            <a:spAutoFit/>
          </a:bodyPr>
          <a:lstStyle/>
          <a:p>
            <a:pPr>
              <a:lnSpc>
                <a:spcPct val="90000"/>
              </a:lnSpc>
            </a:pPr>
            <a:r>
              <a:rPr lang="es-ES_tradnl" sz="1600" baseline="30000" dirty="0"/>
              <a:t>En el Siglo XX se avanzó más que en todos los siglos anteriores. El concepto industrial es uno de los motores del cambio. Con ella llegó uno de sus legados más conocidos, la Contaminación.</a:t>
            </a:r>
            <a:endParaRPr lang="es-ES_tradnl" sz="1600" dirty="0" smtClean="0">
              <a:solidFill>
                <a:prstClr val="white">
                  <a:lumMod val="95000"/>
                </a:prstClr>
              </a:solidFill>
              <a:latin typeface="Myriad Pro"/>
              <a:cs typeface="Myriad Pro"/>
            </a:endParaRPr>
          </a:p>
        </p:txBody>
      </p:sp>
      <p:sp>
        <p:nvSpPr>
          <p:cNvPr id="7" name="Rectángulo 6"/>
          <p:cNvSpPr/>
          <p:nvPr/>
        </p:nvSpPr>
        <p:spPr>
          <a:xfrm>
            <a:off x="155505" y="109420"/>
            <a:ext cx="8854811" cy="1257122"/>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solidFill>
                <a:prstClr val="white"/>
              </a:solidFill>
              <a:latin typeface="Calibri"/>
            </a:endParaRPr>
          </a:p>
        </p:txBody>
      </p:sp>
      <p:pic>
        <p:nvPicPr>
          <p:cNvPr id="2" name="Imagen 1" descr="INDUSTRIALIZACIÓN.jpg"/>
          <p:cNvPicPr>
            <a:picLocks noChangeAspect="1"/>
          </p:cNvPicPr>
          <p:nvPr/>
        </p:nvPicPr>
        <p:blipFill rotWithShape="1">
          <a:blip r:embed="rId3">
            <a:extLst>
              <a:ext uri="{28A0092B-C50C-407E-A947-70E740481C1C}">
                <a14:useLocalDpi xmlns:a14="http://schemas.microsoft.com/office/drawing/2010/main" xmlns="" val="0"/>
              </a:ext>
            </a:extLst>
          </a:blip>
          <a:srcRect l="7957" t="4458" r="7174" b="5653"/>
          <a:stretch/>
        </p:blipFill>
        <p:spPr>
          <a:xfrm>
            <a:off x="6559464" y="1782960"/>
            <a:ext cx="1678665" cy="3298658"/>
          </a:xfrm>
          <a:prstGeom prst="rect">
            <a:avLst/>
          </a:prstGeom>
        </p:spPr>
      </p:pic>
      <p:sp>
        <p:nvSpPr>
          <p:cNvPr id="3" name="CuadroTexto 2"/>
          <p:cNvSpPr txBox="1"/>
          <p:nvPr/>
        </p:nvSpPr>
        <p:spPr>
          <a:xfrm>
            <a:off x="1333500" y="1782960"/>
            <a:ext cx="3519237" cy="1815881"/>
          </a:xfrm>
          <a:prstGeom prst="rect">
            <a:avLst/>
          </a:prstGeom>
          <a:noFill/>
        </p:spPr>
        <p:txBody>
          <a:bodyPr wrap="square" rtlCol="0">
            <a:spAutoFit/>
          </a:bodyPr>
          <a:lstStyle/>
          <a:p>
            <a:r>
              <a:rPr lang="es-ES_tradnl" sz="2800" baseline="30000" dirty="0">
                <a:solidFill>
                  <a:srgbClr val="FFFFFF"/>
                </a:solidFill>
              </a:rPr>
              <a:t>En el Siglo XX se avanzó más que en todos los siglos anteriores. </a:t>
            </a:r>
            <a:endParaRPr lang="es-ES_tradnl" sz="2800" baseline="30000" dirty="0" smtClean="0">
              <a:solidFill>
                <a:srgbClr val="FFFFFF"/>
              </a:solidFill>
            </a:endParaRPr>
          </a:p>
          <a:p>
            <a:r>
              <a:rPr lang="es-ES_tradnl" sz="2800" baseline="30000" dirty="0" smtClean="0">
                <a:solidFill>
                  <a:srgbClr val="FFFFFF"/>
                </a:solidFill>
              </a:rPr>
              <a:t>El </a:t>
            </a:r>
            <a:r>
              <a:rPr lang="es-ES_tradnl" sz="2800" baseline="30000" dirty="0">
                <a:solidFill>
                  <a:srgbClr val="FFFFFF"/>
                </a:solidFill>
              </a:rPr>
              <a:t>concepto industrial es uno de los motores del cambio</a:t>
            </a:r>
            <a:r>
              <a:rPr lang="es-ES_tradnl" sz="2800" baseline="30000" dirty="0" smtClean="0">
                <a:solidFill>
                  <a:srgbClr val="FFFFFF"/>
                </a:solidFill>
              </a:rPr>
              <a:t>.</a:t>
            </a:r>
          </a:p>
          <a:p>
            <a:r>
              <a:rPr lang="es-ES_tradnl" sz="2800" baseline="30000" dirty="0" smtClean="0">
                <a:solidFill>
                  <a:srgbClr val="FFFFFF"/>
                </a:solidFill>
              </a:rPr>
              <a:t>Con </a:t>
            </a:r>
            <a:r>
              <a:rPr lang="es-ES_tradnl" sz="2800" baseline="30000" dirty="0">
                <a:solidFill>
                  <a:srgbClr val="FFFFFF"/>
                </a:solidFill>
              </a:rPr>
              <a:t>ella llegó uno de sus legados más conocidos, la Contaminación.</a:t>
            </a:r>
            <a:endParaRPr lang="es-ES" sz="2800" dirty="0">
              <a:solidFill>
                <a:srgbClr val="FFFFFF"/>
              </a:solidFill>
            </a:endParaRPr>
          </a:p>
        </p:txBody>
      </p:sp>
    </p:spTree>
    <p:extLst>
      <p:ext uri="{BB962C8B-B14F-4D97-AF65-F5344CB8AC3E}">
        <p14:creationId xmlns:p14="http://schemas.microsoft.com/office/powerpoint/2010/main" xmlns="" val="1569062191"/>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581458" y="378412"/>
            <a:ext cx="6312448" cy="1200328"/>
          </a:xfrm>
          <a:prstGeom prst="rect">
            <a:avLst/>
          </a:prstGeom>
          <a:noFill/>
        </p:spPr>
        <p:txBody>
          <a:bodyPr wrap="square" rtlCol="0">
            <a:spAutoFit/>
          </a:bodyPr>
          <a:lstStyle/>
          <a:p>
            <a:pPr>
              <a:lnSpc>
                <a:spcPct val="70000"/>
              </a:lnSpc>
            </a:pPr>
            <a:r>
              <a:rPr lang="es-ES" sz="9600" dirty="0" err="1" smtClean="0">
                <a:solidFill>
                  <a:srgbClr val="A18C28"/>
                </a:solidFill>
                <a:latin typeface="Code Bold"/>
                <a:cs typeface="Code Bold"/>
              </a:rPr>
              <a:t>gaia</a:t>
            </a:r>
            <a:endParaRPr lang="es-ES" sz="9600" dirty="0">
              <a:solidFill>
                <a:srgbClr val="A18C28"/>
              </a:solidFill>
              <a:latin typeface="Code Bold"/>
              <a:cs typeface="Code Bold"/>
            </a:endParaRPr>
          </a:p>
        </p:txBody>
      </p:sp>
      <p:sp>
        <p:nvSpPr>
          <p:cNvPr id="6" name="Rectángulo 5"/>
          <p:cNvSpPr/>
          <p:nvPr/>
        </p:nvSpPr>
        <p:spPr>
          <a:xfrm>
            <a:off x="586494" y="1723251"/>
            <a:ext cx="3495504" cy="1647631"/>
          </a:xfrm>
          <a:prstGeom prst="rect">
            <a:avLst/>
          </a:prstGeom>
        </p:spPr>
        <p:txBody>
          <a:bodyPr wrap="square">
            <a:spAutoFit/>
          </a:bodyPr>
          <a:lstStyle/>
          <a:p>
            <a:pPr>
              <a:lnSpc>
                <a:spcPct val="90000"/>
              </a:lnSpc>
            </a:pPr>
            <a:r>
              <a:rPr lang="es-ES_tradnl" sz="1600" dirty="0">
                <a:solidFill>
                  <a:prstClr val="white">
                    <a:lumMod val="95000"/>
                  </a:prstClr>
                </a:solidFill>
                <a:latin typeface="Myriad Pro"/>
                <a:cs typeface="Myriad Pro"/>
              </a:rPr>
              <a:t>La </a:t>
            </a:r>
            <a:r>
              <a:rPr lang="es-ES_tradnl" sz="1600" dirty="0" smtClean="0">
                <a:solidFill>
                  <a:prstClr val="white">
                    <a:lumMod val="95000"/>
                  </a:prstClr>
                </a:solidFill>
                <a:latin typeface="Myriad Pro"/>
                <a:cs typeface="Myriad Pro"/>
              </a:rPr>
              <a:t>Hipótesis </a:t>
            </a:r>
            <a:r>
              <a:rPr lang="es-ES_tradnl" sz="1600" dirty="0">
                <a:solidFill>
                  <a:prstClr val="white">
                    <a:lumMod val="95000"/>
                  </a:prstClr>
                </a:solidFill>
                <a:latin typeface="Myriad Pro"/>
                <a:cs typeface="Myriad Pro"/>
              </a:rPr>
              <a:t>de </a:t>
            </a:r>
            <a:r>
              <a:rPr lang="es-ES_tradnl" sz="1600" dirty="0" err="1">
                <a:solidFill>
                  <a:prstClr val="white">
                    <a:lumMod val="95000"/>
                  </a:prstClr>
                </a:solidFill>
                <a:latin typeface="Myriad Pro"/>
                <a:cs typeface="Myriad Pro"/>
              </a:rPr>
              <a:t>Gaia</a:t>
            </a:r>
            <a:r>
              <a:rPr lang="es-ES_tradnl" sz="1600" dirty="0">
                <a:solidFill>
                  <a:prstClr val="white">
                    <a:lumMod val="95000"/>
                  </a:prstClr>
                </a:solidFill>
                <a:latin typeface="Myriad Pro"/>
                <a:cs typeface="Myriad Pro"/>
              </a:rPr>
              <a:t>, postula </a:t>
            </a:r>
            <a:endParaRPr lang="es-ES_tradnl" sz="1600" dirty="0" smtClean="0">
              <a:solidFill>
                <a:prstClr val="white">
                  <a:lumMod val="95000"/>
                </a:prstClr>
              </a:solidFill>
              <a:latin typeface="Myriad Pro"/>
              <a:cs typeface="Myriad Pro"/>
            </a:endParaRPr>
          </a:p>
          <a:p>
            <a:pPr>
              <a:lnSpc>
                <a:spcPct val="90000"/>
              </a:lnSpc>
            </a:pPr>
            <a:r>
              <a:rPr lang="es-ES_tradnl" sz="1600" dirty="0" smtClean="0">
                <a:solidFill>
                  <a:prstClr val="white">
                    <a:lumMod val="95000"/>
                  </a:prstClr>
                </a:solidFill>
                <a:latin typeface="Myriad Pro"/>
                <a:cs typeface="Myriad Pro"/>
              </a:rPr>
              <a:t>que </a:t>
            </a:r>
            <a:r>
              <a:rPr lang="es-ES_tradnl" sz="1600" dirty="0">
                <a:solidFill>
                  <a:prstClr val="white">
                    <a:lumMod val="95000"/>
                  </a:prstClr>
                </a:solidFill>
                <a:latin typeface="Myriad Pro"/>
                <a:cs typeface="Myriad Pro"/>
              </a:rPr>
              <a:t>la vida mantiene y fomenta las condiciones adecuadas para si misma, que afectan a su entorno. La </a:t>
            </a:r>
            <a:r>
              <a:rPr lang="es-ES_tradnl" sz="1600" dirty="0" smtClean="0">
                <a:solidFill>
                  <a:prstClr val="white">
                    <a:lumMod val="95000"/>
                  </a:prstClr>
                </a:solidFill>
                <a:latin typeface="Myriad Pro"/>
                <a:cs typeface="Myriad Pro"/>
              </a:rPr>
              <a:t>biósfera auto regula </a:t>
            </a:r>
            <a:r>
              <a:rPr lang="es-ES_tradnl" sz="1600" dirty="0">
                <a:solidFill>
                  <a:prstClr val="white">
                    <a:lumMod val="95000"/>
                  </a:prstClr>
                </a:solidFill>
                <a:latin typeface="Myriad Pro"/>
                <a:cs typeface="Myriad Pro"/>
              </a:rPr>
              <a:t>las condiciones de la vida en </a:t>
            </a:r>
            <a:r>
              <a:rPr lang="es-ES_tradnl" sz="1600" dirty="0" err="1">
                <a:solidFill>
                  <a:prstClr val="white">
                    <a:lumMod val="95000"/>
                  </a:prstClr>
                </a:solidFill>
                <a:latin typeface="Myriad Pro"/>
                <a:cs typeface="Myriad Pro"/>
              </a:rPr>
              <a:t>Gaia</a:t>
            </a:r>
            <a:r>
              <a:rPr lang="es-ES_tradnl" sz="1600" dirty="0">
                <a:solidFill>
                  <a:prstClr val="white">
                    <a:lumMod val="95000"/>
                  </a:prstClr>
                </a:solidFill>
                <a:latin typeface="Myriad Pro"/>
                <a:cs typeface="Myriad Pro"/>
              </a:rPr>
              <a:t> en un proceso de cambio constante. </a:t>
            </a:r>
          </a:p>
        </p:txBody>
      </p:sp>
      <p:sp>
        <p:nvSpPr>
          <p:cNvPr id="7" name="Rectángulo 6"/>
          <p:cNvSpPr/>
          <p:nvPr/>
        </p:nvSpPr>
        <p:spPr>
          <a:xfrm>
            <a:off x="461961" y="229286"/>
            <a:ext cx="3425655" cy="134945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600">
              <a:solidFill>
                <a:prstClr val="white"/>
              </a:solidFill>
              <a:latin typeface="Calibri"/>
            </a:endParaRPr>
          </a:p>
        </p:txBody>
      </p:sp>
      <p:pic>
        <p:nvPicPr>
          <p:cNvPr id="14" name="Imagen 13" descr="GAIA.jpg"/>
          <p:cNvPicPr>
            <a:picLocks noChangeAspect="1"/>
          </p:cNvPicPr>
          <p:nvPr/>
        </p:nvPicPr>
        <p:blipFill rotWithShape="1">
          <a:blip r:embed="rId2">
            <a:extLst>
              <a:ext uri="{28A0092B-C50C-407E-A947-70E740481C1C}">
                <a14:useLocalDpi xmlns:a14="http://schemas.microsoft.com/office/drawing/2010/main" xmlns="" val="0"/>
              </a:ext>
            </a:extLst>
          </a:blip>
          <a:srcRect l="5662" t="3639" r="5007" b="2793"/>
          <a:stretch/>
        </p:blipFill>
        <p:spPr>
          <a:xfrm>
            <a:off x="6505853" y="177447"/>
            <a:ext cx="2446421" cy="4812631"/>
          </a:xfrm>
          <a:prstGeom prst="rect">
            <a:avLst/>
          </a:prstGeom>
        </p:spPr>
      </p:pic>
    </p:spTree>
    <p:extLst>
      <p:ext uri="{BB962C8B-B14F-4D97-AF65-F5344CB8AC3E}">
        <p14:creationId xmlns:p14="http://schemas.microsoft.com/office/powerpoint/2010/main" xmlns="" val="2712342022"/>
      </p:ext>
    </p:extLst>
  </p:cSld>
  <p:clrMapOvr>
    <a:masterClrMapping/>
  </p:clrMapOvr>
  <mc:AlternateContent xmlns:mc="http://schemas.openxmlformats.org/markup-compatibility/2006">
    <mc:Choice xmlns:p14="http://schemas.microsoft.com/office/powerpoint/2010/main" xmlns="" Requires="p14">
      <p:transition p14:dur="0" advClick="0" advTm="5000"/>
    </mc:Choice>
    <mc:Fallback>
      <p:transition advClick="0" advTm="5000"/>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TotalTime>
  <Words>511</Words>
  <Application>Microsoft Office PowerPoint</Application>
  <PresentationFormat>Presentación en pantalla (16:9)</PresentationFormat>
  <Paragraphs>83</Paragraphs>
  <Slides>19</Slides>
  <Notes>2</Notes>
  <HiddenSlides>0</HiddenSlides>
  <MMClips>0</MMClips>
  <ScaleCrop>false</ScaleCrop>
  <HeadingPairs>
    <vt:vector size="4" baseType="variant">
      <vt:variant>
        <vt:lpstr>Tema</vt:lpstr>
      </vt:variant>
      <vt:variant>
        <vt:i4>7</vt:i4>
      </vt:variant>
      <vt:variant>
        <vt:lpstr>Títulos de diapositiva</vt:lpstr>
      </vt:variant>
      <vt:variant>
        <vt:i4>19</vt:i4>
      </vt:variant>
    </vt:vector>
  </HeadingPairs>
  <TitlesOfParts>
    <vt:vector size="26" baseType="lpstr">
      <vt:lpstr>Tema de Office</vt:lpstr>
      <vt:lpstr>1_Tema de Office</vt:lpstr>
      <vt:lpstr>2_Tema de Office</vt:lpstr>
      <vt:lpstr>3_Tema de Office</vt:lpstr>
      <vt:lpstr>5_Tema de Office</vt:lpstr>
      <vt:lpstr>4_Tema de Office</vt:lpstr>
      <vt:lpstr>6_Tema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Benayas</dc:creator>
  <cp:lastModifiedBy>eva.sanchez</cp:lastModifiedBy>
  <cp:revision>42</cp:revision>
  <dcterms:created xsi:type="dcterms:W3CDTF">2014-12-07T19:02:55Z</dcterms:created>
  <dcterms:modified xsi:type="dcterms:W3CDTF">2016-03-28T12:01:06Z</dcterms:modified>
</cp:coreProperties>
</file>