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0" r:id="rId3"/>
    <p:sldId id="487" r:id="rId4"/>
    <p:sldId id="481" r:id="rId5"/>
    <p:sldId id="465" r:id="rId6"/>
    <p:sldId id="425" r:id="rId7"/>
    <p:sldId id="486" r:id="rId8"/>
    <p:sldId id="431" r:id="rId9"/>
    <p:sldId id="467" r:id="rId10"/>
    <p:sldId id="438" r:id="rId11"/>
    <p:sldId id="483" r:id="rId12"/>
    <p:sldId id="430" r:id="rId13"/>
    <p:sldId id="473" r:id="rId14"/>
    <p:sldId id="420" r:id="rId15"/>
    <p:sldId id="484" r:id="rId16"/>
    <p:sldId id="485" r:id="rId17"/>
    <p:sldId id="482" r:id="rId18"/>
    <p:sldId id="397" r:id="rId19"/>
  </p:sldIdLst>
  <p:sldSz cx="9144000" cy="6858000" type="screen4x3"/>
  <p:notesSz cx="6797675" cy="987425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minguez Bravo, Fco. Javier" initials="JD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800000"/>
    <a:srgbClr val="339933"/>
    <a:srgbClr val="333399"/>
    <a:srgbClr val="006600"/>
    <a:srgbClr val="CCFF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7575" autoAdjust="0"/>
  </p:normalViewPr>
  <p:slideViewPr>
    <p:cSldViewPr>
      <p:cViewPr varScale="1">
        <p:scale>
          <a:sx n="98" d="100"/>
          <a:sy n="98" d="100"/>
        </p:scale>
        <p:origin x="-63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5984" cy="49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7" tIns="47413" rIns="94827" bIns="47413" numCol="1" anchor="t" anchorCtr="0" compatLnSpc="1">
            <a:prstTxWarp prst="textNoShape">
              <a:avLst/>
            </a:prstTxWarp>
          </a:bodyPr>
          <a:lstStyle>
            <a:lvl1pPr defTabSz="947658">
              <a:defRPr sz="1300" u="none"/>
            </a:lvl1pPr>
          </a:lstStyle>
          <a:p>
            <a:pPr>
              <a:defRPr/>
            </a:pPr>
            <a:endParaRPr lang="en-GB" altLang="es-E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070" y="1"/>
            <a:ext cx="2945984" cy="49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7" tIns="47413" rIns="94827" bIns="47413" numCol="1" anchor="t" anchorCtr="0" compatLnSpc="1">
            <a:prstTxWarp prst="textNoShape">
              <a:avLst/>
            </a:prstTxWarp>
          </a:bodyPr>
          <a:lstStyle>
            <a:lvl1pPr algn="r" defTabSz="947658">
              <a:defRPr sz="1300" u="none"/>
            </a:lvl1pPr>
          </a:lstStyle>
          <a:p>
            <a:pPr>
              <a:defRPr/>
            </a:pPr>
            <a:endParaRPr lang="en-GB" altLang="es-ES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379096"/>
            <a:ext cx="2945984" cy="49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7" tIns="47413" rIns="94827" bIns="47413" numCol="1" anchor="b" anchorCtr="0" compatLnSpc="1">
            <a:prstTxWarp prst="textNoShape">
              <a:avLst/>
            </a:prstTxWarp>
          </a:bodyPr>
          <a:lstStyle>
            <a:lvl1pPr defTabSz="947658">
              <a:defRPr sz="1300" u="none"/>
            </a:lvl1pPr>
          </a:lstStyle>
          <a:p>
            <a:pPr>
              <a:defRPr/>
            </a:pPr>
            <a:endParaRPr lang="en-GB" altLang="es-E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070" y="9379096"/>
            <a:ext cx="2945984" cy="49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7" tIns="47413" rIns="94827" bIns="47413" numCol="1" anchor="b" anchorCtr="0" compatLnSpc="1">
            <a:prstTxWarp prst="textNoShape">
              <a:avLst/>
            </a:prstTxWarp>
          </a:bodyPr>
          <a:lstStyle>
            <a:lvl1pPr algn="r" defTabSz="947658">
              <a:defRPr sz="1300" u="none"/>
            </a:lvl1pPr>
          </a:lstStyle>
          <a:p>
            <a:pPr>
              <a:defRPr/>
            </a:pPr>
            <a:fld id="{D589A086-4CDB-4FB9-B68E-4C529BA0B601}" type="slidenum">
              <a:rPr lang="en-GB" altLang="es-ES"/>
              <a:pPr>
                <a:defRPr/>
              </a:pPr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2271007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5984" cy="49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7" tIns="47413" rIns="94827" bIns="47413" numCol="1" anchor="t" anchorCtr="0" compatLnSpc="1">
            <a:prstTxWarp prst="textNoShape">
              <a:avLst/>
            </a:prstTxWarp>
          </a:bodyPr>
          <a:lstStyle>
            <a:lvl1pPr defTabSz="947658">
              <a:defRPr sz="1300" u="none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070" y="1"/>
            <a:ext cx="2945984" cy="49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7" tIns="47413" rIns="94827" bIns="47413" numCol="1" anchor="t" anchorCtr="0" compatLnSpc="1">
            <a:prstTxWarp prst="textNoShape">
              <a:avLst/>
            </a:prstTxWarp>
          </a:bodyPr>
          <a:lstStyle>
            <a:lvl1pPr algn="r" defTabSz="947658">
              <a:defRPr sz="1300" u="none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8713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94" y="4690351"/>
            <a:ext cx="5437490" cy="444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7" tIns="47413" rIns="94827" bIns="474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noProof="0" smtClean="0"/>
              <a:t>Haga clic para modificar el estilo de texto del patrón</a:t>
            </a:r>
          </a:p>
          <a:p>
            <a:pPr lvl="1"/>
            <a:r>
              <a:rPr lang="es-ES" altLang="es-ES" noProof="0" smtClean="0"/>
              <a:t>Segundo nivel</a:t>
            </a:r>
          </a:p>
          <a:p>
            <a:pPr lvl="2"/>
            <a:r>
              <a:rPr lang="es-ES" altLang="es-ES" noProof="0" smtClean="0"/>
              <a:t>Tercer nivel</a:t>
            </a:r>
          </a:p>
          <a:p>
            <a:pPr lvl="3"/>
            <a:r>
              <a:rPr lang="es-ES" altLang="es-ES" noProof="0" smtClean="0"/>
              <a:t>Cuarto nivel</a:t>
            </a:r>
          </a:p>
          <a:p>
            <a:pPr lvl="4"/>
            <a:r>
              <a:rPr lang="es-ES" altLang="es-ES" noProof="0" smtClean="0"/>
              <a:t>Quinto nivel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379096"/>
            <a:ext cx="2945984" cy="49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7" tIns="47413" rIns="94827" bIns="47413" numCol="1" anchor="b" anchorCtr="0" compatLnSpc="1">
            <a:prstTxWarp prst="textNoShape">
              <a:avLst/>
            </a:prstTxWarp>
          </a:bodyPr>
          <a:lstStyle>
            <a:lvl1pPr defTabSz="947658">
              <a:defRPr sz="1300" u="none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070" y="9379096"/>
            <a:ext cx="2945984" cy="49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27" tIns="47413" rIns="94827" bIns="47413" numCol="1" anchor="b" anchorCtr="0" compatLnSpc="1">
            <a:prstTxWarp prst="textNoShape">
              <a:avLst/>
            </a:prstTxWarp>
          </a:bodyPr>
          <a:lstStyle>
            <a:lvl1pPr algn="r" defTabSz="947658">
              <a:defRPr sz="1300" u="none"/>
            </a:lvl1pPr>
          </a:lstStyle>
          <a:p>
            <a:pPr>
              <a:defRPr/>
            </a:pPr>
            <a:fld id="{8F9A9CB6-8604-4397-884D-7A248A41915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801866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9A9CB6-8604-4397-884D-7A248A41915C}" type="slidenum">
              <a:rPr lang="es-ES" altLang="es-ES" smtClean="0"/>
              <a:pPr>
                <a:defRPr/>
              </a:pPr>
              <a:t>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95242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0429" indent="-288627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54507" indent="-230901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16309" indent="-230901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78111" indent="-230901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39914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1717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3519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5321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DA8CDF-9447-4783-8AF1-60189421FA18}" type="slidenum">
              <a:rPr lang="es-ES" altLang="es-ES" sz="1300"/>
              <a:pPr eaLnBrk="1" hangingPunct="1">
                <a:spcBef>
                  <a:spcPct val="0"/>
                </a:spcBef>
              </a:pPr>
              <a:t>2</a:t>
            </a:fld>
            <a:endParaRPr lang="es-ES" altLang="es-ES" sz="13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dirty="0" smtClean="0">
              <a:solidFill>
                <a:srgbClr val="0099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0429" indent="-288627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54507" indent="-230901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16309" indent="-230901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78111" indent="-230901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39914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1717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3519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5321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DA8CDF-9447-4783-8AF1-60189421FA18}" type="slidenum">
              <a:rPr lang="es-ES" altLang="es-ES" sz="1300"/>
              <a:pPr eaLnBrk="1" hangingPunct="1">
                <a:spcBef>
                  <a:spcPct val="0"/>
                </a:spcBef>
              </a:pPr>
              <a:t>4</a:t>
            </a:fld>
            <a:endParaRPr lang="es-ES" altLang="es-ES" sz="13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dirty="0" smtClean="0">
              <a:solidFill>
                <a:srgbClr val="0099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9A9CB6-8604-4397-884D-7A248A41915C}" type="slidenum">
              <a:rPr lang="es-ES" altLang="es-ES" smtClean="0"/>
              <a:pPr>
                <a:defRPr/>
              </a:pPr>
              <a:t>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11583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0429" indent="-288627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54507" indent="-230901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16309" indent="-230901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78111" indent="-230901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39914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1717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3519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5321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DA8CDF-9447-4783-8AF1-60189421FA18}" type="slidenum">
              <a:rPr lang="es-ES" altLang="es-ES" sz="1300"/>
              <a:pPr eaLnBrk="1" hangingPunct="1">
                <a:spcBef>
                  <a:spcPct val="0"/>
                </a:spcBef>
              </a:pPr>
              <a:t>11</a:t>
            </a:fld>
            <a:endParaRPr lang="es-ES" altLang="es-ES" sz="13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dirty="0" smtClean="0">
              <a:solidFill>
                <a:srgbClr val="0099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0429" indent="-288627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54507" indent="-230901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16309" indent="-230901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78111" indent="-230901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39914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1717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3519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5321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DA8CDF-9447-4783-8AF1-60189421FA18}" type="slidenum">
              <a:rPr lang="es-ES" altLang="es-ES" sz="1300"/>
              <a:pPr eaLnBrk="1" hangingPunct="1">
                <a:spcBef>
                  <a:spcPct val="0"/>
                </a:spcBef>
              </a:pPr>
              <a:t>15</a:t>
            </a:fld>
            <a:endParaRPr lang="es-ES" altLang="es-ES" sz="13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dirty="0" smtClean="0">
              <a:solidFill>
                <a:srgbClr val="0099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0429" indent="-288627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54507" indent="-230901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16309" indent="-230901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78111" indent="-230901" defTabSz="94765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39914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01717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63519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25321" indent="-230901" defTabSz="94765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DA8CDF-9447-4783-8AF1-60189421FA18}" type="slidenum">
              <a:rPr lang="es-ES" altLang="es-ES" sz="1300"/>
              <a:pPr eaLnBrk="1" hangingPunct="1">
                <a:spcBef>
                  <a:spcPct val="0"/>
                </a:spcBef>
              </a:pPr>
              <a:t>17</a:t>
            </a:fld>
            <a:endParaRPr lang="es-ES" altLang="es-ES" sz="13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dirty="0" smtClean="0">
              <a:solidFill>
                <a:srgbClr val="0099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771800" y="551723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876256" y="6453336"/>
            <a:ext cx="2133600" cy="260226"/>
          </a:xfrm>
        </p:spPr>
        <p:txBody>
          <a:bodyPr/>
          <a:lstStyle>
            <a:lvl1pPr>
              <a:defRPr sz="105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B8FB20FD-D97D-47F7-91D1-D371126C3C6B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  <p:pic>
        <p:nvPicPr>
          <p:cNvPr id="6146" name="Picture 2" descr="http://www.cies-congreso.org/_files/_event/_15227/_header_img/_256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640"/>
            <a:ext cx="5323409" cy="186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61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771800" y="551723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974904" y="6525343"/>
            <a:ext cx="2133600" cy="196131"/>
          </a:xfrm>
        </p:spPr>
        <p:txBody>
          <a:bodyPr/>
          <a:lstStyle>
            <a:lvl1pPr>
              <a:defRPr sz="105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20961954-2B4B-4FC2-8A45-935A147E642D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7391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771800" y="551723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902896" y="6525343"/>
            <a:ext cx="2133600" cy="196131"/>
          </a:xfrm>
        </p:spPr>
        <p:txBody>
          <a:bodyPr/>
          <a:lstStyle>
            <a:lvl1pPr>
              <a:defRPr sz="105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09172EBD-DBD6-45F8-96E5-F4016A33BBE0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08303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11188" y="1600200"/>
            <a:ext cx="8075612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1188" y="3938588"/>
            <a:ext cx="8075612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771800" y="551723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902896" y="6525343"/>
            <a:ext cx="2133600" cy="196131"/>
          </a:xfrm>
        </p:spPr>
        <p:txBody>
          <a:bodyPr/>
          <a:lstStyle>
            <a:lvl1pPr>
              <a:defRPr sz="105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E6709C61-529E-4D35-9085-2145FC42FE69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77057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11188" y="1600200"/>
            <a:ext cx="8075612" cy="4525963"/>
          </a:xfrm>
        </p:spPr>
        <p:txBody>
          <a:bodyPr/>
          <a:lstStyle/>
          <a:p>
            <a:pPr lvl="0"/>
            <a:r>
              <a:rPr lang="es-ES" noProof="0" smtClean="0"/>
              <a:t>Haga clic en el icono para agregar una tabla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771800" y="551723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902896" y="6525343"/>
            <a:ext cx="2133600" cy="196131"/>
          </a:xfrm>
        </p:spPr>
        <p:txBody>
          <a:bodyPr/>
          <a:lstStyle>
            <a:lvl1pPr>
              <a:defRPr sz="105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3E1A1292-8EE6-4460-87C4-486FB446836D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75343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9608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24400" y="1600200"/>
            <a:ext cx="39624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724400" y="3938588"/>
            <a:ext cx="3962400" cy="2187575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771800" y="551723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974904" y="6525343"/>
            <a:ext cx="2133600" cy="196131"/>
          </a:xfrm>
        </p:spPr>
        <p:txBody>
          <a:bodyPr/>
          <a:lstStyle>
            <a:lvl1pPr>
              <a:defRPr sz="105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6D335714-AC9F-4853-B3BD-19676DF3CEFD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421425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11188" y="1600200"/>
            <a:ext cx="3960812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24400" y="1600200"/>
            <a:ext cx="39624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724400" y="3938588"/>
            <a:ext cx="39624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771800" y="551723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974904" y="6525343"/>
            <a:ext cx="2133600" cy="196131"/>
          </a:xfrm>
        </p:spPr>
        <p:txBody>
          <a:bodyPr/>
          <a:lstStyle>
            <a:lvl1pPr>
              <a:defRPr sz="105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83A197A2-A25C-4AC9-A591-5960828D3BD5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253252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771800" y="551723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902896" y="6453335"/>
            <a:ext cx="2133600" cy="268139"/>
          </a:xfrm>
        </p:spPr>
        <p:txBody>
          <a:bodyPr/>
          <a:lstStyle>
            <a:lvl1pPr>
              <a:defRPr sz="105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6DE101-EB9B-4D89-A673-C39E4252445B}" type="slidenum">
              <a:rPr lang="es-ES" altLang="es-ES" smtClean="0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541098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771800" y="551723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876256" y="6525344"/>
            <a:ext cx="2133600" cy="188218"/>
          </a:xfrm>
        </p:spPr>
        <p:txBody>
          <a:bodyPr/>
          <a:lstStyle>
            <a:lvl1pPr>
              <a:defRPr sz="105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A52DCF6B-1DE2-4B72-80B5-89AD51C59529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1974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9608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962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771800" y="551723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830888" y="6525343"/>
            <a:ext cx="2133600" cy="196131"/>
          </a:xfrm>
        </p:spPr>
        <p:txBody>
          <a:bodyPr/>
          <a:lstStyle>
            <a:lvl1pPr>
              <a:defRPr sz="105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FAFF9DD4-4A79-4A64-B53A-5947FE397300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2675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771800" y="551723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974904" y="6525343"/>
            <a:ext cx="2133600" cy="196131"/>
          </a:xfrm>
        </p:spPr>
        <p:txBody>
          <a:bodyPr/>
          <a:lstStyle>
            <a:lvl1pPr>
              <a:defRPr sz="105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F4281D37-8BB2-47FC-A62C-FCFE32537D09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83331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771800" y="551723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974904" y="6525343"/>
            <a:ext cx="2133600" cy="196131"/>
          </a:xfrm>
        </p:spPr>
        <p:txBody>
          <a:bodyPr/>
          <a:lstStyle>
            <a:lvl1pPr>
              <a:defRPr sz="105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C8A55692-B3A1-4291-A786-245D567CC77E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4685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771800" y="551723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974904" y="6525343"/>
            <a:ext cx="2133600" cy="196131"/>
          </a:xfrm>
        </p:spPr>
        <p:txBody>
          <a:bodyPr/>
          <a:lstStyle>
            <a:lvl1pPr>
              <a:defRPr sz="105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557F0BB7-46F7-413B-A843-4D38EBECCB88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90387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771800" y="551723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902896" y="6525343"/>
            <a:ext cx="2133600" cy="196131"/>
          </a:xfrm>
        </p:spPr>
        <p:txBody>
          <a:bodyPr/>
          <a:lstStyle>
            <a:lvl1pPr>
              <a:defRPr sz="105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D019F16D-F123-4788-8643-2A6956094AFE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0490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771800" y="5517232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974904" y="6525343"/>
            <a:ext cx="2133600" cy="196131"/>
          </a:xfrm>
        </p:spPr>
        <p:txBody>
          <a:bodyPr/>
          <a:lstStyle>
            <a:lvl1pPr>
              <a:defRPr sz="1050"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4854D445-F5D0-4AB7-BADB-0E358D007E4D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38455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dirty="0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807561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dirty="0" smtClean="0"/>
              <a:t>Haga clic para modificar el estilo de texto del patrón</a:t>
            </a:r>
          </a:p>
          <a:p>
            <a:pPr lvl="1"/>
            <a:r>
              <a:rPr lang="es-ES" altLang="es-ES" dirty="0" smtClean="0"/>
              <a:t>Segundo nivel</a:t>
            </a:r>
          </a:p>
          <a:p>
            <a:pPr lvl="2"/>
            <a:r>
              <a:rPr lang="es-ES" altLang="es-ES" dirty="0" smtClean="0"/>
              <a:t>Tercer nivel</a:t>
            </a:r>
          </a:p>
          <a:p>
            <a:pPr lvl="3"/>
            <a:r>
              <a:rPr lang="es-ES" altLang="es-ES" dirty="0" smtClean="0"/>
              <a:t>Cuarto nivel</a:t>
            </a:r>
          </a:p>
          <a:p>
            <a:pPr lvl="4"/>
            <a:r>
              <a:rPr lang="es-ES" altLang="es-ES" dirty="0" smtClean="0"/>
              <a:t>Quinto nivel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solidFill>
                  <a:srgbClr val="009900"/>
                </a:solidFill>
              </a:defRPr>
            </a:lvl1pPr>
          </a:lstStyle>
          <a:p>
            <a:pPr>
              <a:defRPr/>
            </a:pPr>
            <a:fld id="{B52AA780-C6D7-4C75-B6B2-438F5582DADB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2286000" y="6237288"/>
            <a:ext cx="44196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es-ES" sz="1000" u="none" dirty="0" smtClean="0">
                <a:solidFill>
                  <a:srgbClr val="009900"/>
                </a:solidFill>
              </a:rPr>
              <a:t>Madrid, </a:t>
            </a:r>
            <a:r>
              <a:rPr lang="es-ES" altLang="es-ES" sz="1000" u="none" baseline="0" dirty="0" smtClean="0">
                <a:solidFill>
                  <a:srgbClr val="009900"/>
                </a:solidFill>
              </a:rPr>
              <a:t>21/6/2018</a:t>
            </a:r>
            <a:endParaRPr lang="es-ES" altLang="es-ES" sz="1000" u="none" dirty="0" smtClean="0">
              <a:solidFill>
                <a:srgbClr val="009900"/>
              </a:solidFill>
            </a:endParaRPr>
          </a:p>
          <a:p>
            <a:pPr algn="ctr" eaLnBrk="1" hangingPunct="1">
              <a:defRPr/>
            </a:pPr>
            <a:r>
              <a:rPr lang="es-ES" altLang="es-ES" sz="1000" u="none" dirty="0" smtClean="0">
                <a:solidFill>
                  <a:srgbClr val="009900"/>
                </a:solidFill>
              </a:rPr>
              <a:t>gtiger@ciemat.es</a:t>
            </a:r>
          </a:p>
          <a:p>
            <a:pPr algn="ctr" eaLnBrk="1" hangingPunct="1">
              <a:defRPr/>
            </a:pPr>
            <a:endParaRPr lang="es-ES" altLang="es-ES" sz="1000" u="none" dirty="0" smtClean="0">
              <a:solidFill>
                <a:srgbClr val="009900"/>
              </a:solidFill>
            </a:endParaRPr>
          </a:p>
        </p:txBody>
      </p:sp>
      <p:sp>
        <p:nvSpPr>
          <p:cNvPr id="1032" name="Line 14"/>
          <p:cNvSpPr>
            <a:spLocks noChangeShapeType="1"/>
          </p:cNvSpPr>
          <p:nvPr/>
        </p:nvSpPr>
        <p:spPr bwMode="auto">
          <a:xfrm>
            <a:off x="539750" y="1412875"/>
            <a:ext cx="806450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>
              <a:solidFill>
                <a:srgbClr val="009900"/>
              </a:solidFill>
            </a:endParaRPr>
          </a:p>
        </p:txBody>
      </p:sp>
      <p:sp>
        <p:nvSpPr>
          <p:cNvPr id="1033" name="Line 15"/>
          <p:cNvSpPr>
            <a:spLocks noChangeShapeType="1"/>
          </p:cNvSpPr>
          <p:nvPr/>
        </p:nvSpPr>
        <p:spPr bwMode="auto">
          <a:xfrm>
            <a:off x="611188" y="6165850"/>
            <a:ext cx="8064500" cy="0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>
              <a:solidFill>
                <a:srgbClr val="009900"/>
              </a:solidFill>
            </a:endParaRPr>
          </a:p>
        </p:txBody>
      </p:sp>
      <p:pic>
        <p:nvPicPr>
          <p:cNvPr id="1034" name="Picture 4" descr="Presentacion CIEMATbaja resolucio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r="50729" b="9091"/>
          <a:stretch>
            <a:fillRect/>
          </a:stretch>
        </p:blipFill>
        <p:spPr bwMode="auto">
          <a:xfrm>
            <a:off x="0" y="-26988"/>
            <a:ext cx="6111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23" descr="24X4 EconomíayCompetitividad Banderas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308725"/>
            <a:ext cx="21621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5" descr="2Q=="/>
          <p:cNvSpPr>
            <a:spLocks noChangeAspect="1" noChangeArrowheads="1"/>
          </p:cNvSpPr>
          <p:nvPr/>
        </p:nvSpPr>
        <p:spPr bwMode="auto">
          <a:xfrm>
            <a:off x="155575" y="46038"/>
            <a:ext cx="29686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S" altLang="es-ES" smtClean="0">
              <a:solidFill>
                <a:srgbClr val="009900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28680"/>
            <a:ext cx="592460" cy="592460"/>
          </a:xfrm>
          <a:prstGeom prst="rect">
            <a:avLst/>
          </a:prstGeom>
        </p:spPr>
      </p:pic>
      <p:pic>
        <p:nvPicPr>
          <p:cNvPr id="3074" name="Picture 2" descr="M:\20_PROYECTOS\2013_gSolarRoof\Proyectos\2017_ALPEDRETE\INFORME\logo-ayuntamiento-alpedrete_mobile.jp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84" y="6249640"/>
            <a:ext cx="20859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99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99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99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99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99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99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://ciemat.maps.arcgis.com/apps/webappviewer/index.html?id=676dc33b47f24c4da3493bed36107e5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4732338" y="5132388"/>
            <a:ext cx="1065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u="none">
                <a:solidFill>
                  <a:schemeClr val="bg1"/>
                </a:solidFill>
              </a:rPr>
              <a:t>Tema 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4859338" y="6092825"/>
            <a:ext cx="8366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 b="1" i="1" u="none">
                <a:solidFill>
                  <a:schemeClr val="bg1"/>
                </a:solidFill>
              </a:rPr>
              <a:t>Ponente:</a:t>
            </a: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5867400" y="2054225"/>
            <a:ext cx="306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b="1" u="none">
                <a:solidFill>
                  <a:schemeClr val="bg1"/>
                </a:solidFill>
              </a:rPr>
              <a:t>Octubre 2010 – Junio 2011</a:t>
            </a:r>
          </a:p>
        </p:txBody>
      </p:sp>
      <p:sp>
        <p:nvSpPr>
          <p:cNvPr id="17415" name="Rectangle 11"/>
          <p:cNvSpPr>
            <a:spLocks noChangeArrowheads="1"/>
          </p:cNvSpPr>
          <p:nvPr/>
        </p:nvSpPr>
        <p:spPr bwMode="auto">
          <a:xfrm>
            <a:off x="5783263" y="4941888"/>
            <a:ext cx="31099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 u="none" dirty="0">
                <a:solidFill>
                  <a:schemeClr val="bg1"/>
                </a:solidFill>
              </a:rPr>
              <a:t>Aplicación de los SIG a la integración de las energías renovables</a:t>
            </a:r>
            <a:r>
              <a:rPr lang="es-ES" altLang="es-ES" sz="1800" dirty="0">
                <a:solidFill>
                  <a:schemeClr val="bg1"/>
                </a:solidFill>
              </a:rPr>
              <a:t> </a:t>
            </a:r>
            <a:endParaRPr lang="en-GB" altLang="es-ES" sz="1800" dirty="0">
              <a:solidFill>
                <a:schemeClr val="bg1"/>
              </a:solidFill>
            </a:endParaRPr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4838917" y="2605088"/>
            <a:ext cx="3567113" cy="2984500"/>
          </a:xfrm>
        </p:spPr>
        <p:txBody>
          <a:bodyPr/>
          <a:lstStyle/>
          <a:p>
            <a:pPr>
              <a:defRPr/>
            </a:pPr>
            <a:r>
              <a:rPr lang="es-ES" altLang="es-ES" sz="2000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SISTEMAS DE INFORMACIÓN GEOGRÁFICA COMO APOYO A LAS POLÍTICAS DE FOMENTO DEL AUTOCONSUMO SOLAR EN EL ÁMBITO MUNICIPAL. APLICACIÓN DEL MODELO GSOLARROOF EN EL MUNICIPIO DE ALPEDRETE (ESPAÑA).</a:t>
            </a:r>
            <a:endParaRPr lang="es-ES" altLang="es-ES" sz="2000" i="1" dirty="0" smtClean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t="10571" r="50660" b="3575"/>
          <a:stretch/>
        </p:blipFill>
        <p:spPr bwMode="auto">
          <a:xfrm>
            <a:off x="1021404" y="2054225"/>
            <a:ext cx="2821226" cy="3535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436984" y="404664"/>
            <a:ext cx="7375376" cy="54359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u="none" dirty="0" smtClean="0">
                <a:solidFill>
                  <a:srgbClr val="009900"/>
                </a:solidFill>
              </a:rPr>
              <a:t>ASIGNACIÓN DE RESULTADOS A LOS EDIFICIOS</a:t>
            </a:r>
            <a:endParaRPr lang="es-ES" sz="2000" b="1" u="none" dirty="0">
              <a:solidFill>
                <a:srgbClr val="0099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8254"/>
            <a:ext cx="7200000" cy="243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49915"/>
            <a:ext cx="5040000" cy="351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11560" y="3980770"/>
            <a:ext cx="3384376" cy="10567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es-ES" sz="1400" u="none" dirty="0" smtClean="0"/>
              <a:t>El </a:t>
            </a:r>
            <a:r>
              <a:rPr lang="es-ES" sz="1400" u="none" dirty="0"/>
              <a:t>modelo </a:t>
            </a:r>
            <a:r>
              <a:rPr lang="es-ES" sz="1400" u="none" dirty="0" smtClean="0"/>
              <a:t>proporciona:</a:t>
            </a:r>
          </a:p>
          <a:p>
            <a:pPr marL="216000" indent="-2160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s-ES" sz="1400" u="none" dirty="0" smtClean="0"/>
              <a:t>Resultados globales </a:t>
            </a:r>
            <a:r>
              <a:rPr lang="es-ES" sz="1400" u="none" dirty="0"/>
              <a:t>para una </a:t>
            </a:r>
            <a:r>
              <a:rPr lang="es-ES" sz="1400" u="none" dirty="0" smtClean="0"/>
              <a:t>zona.</a:t>
            </a:r>
          </a:p>
          <a:p>
            <a:pPr marL="216000" indent="-216000" algn="just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s-ES" sz="1400" u="none" dirty="0" smtClean="0"/>
              <a:t>Resultados </a:t>
            </a:r>
            <a:r>
              <a:rPr lang="es-ES" sz="1400" u="none" dirty="0"/>
              <a:t>individuales de </a:t>
            </a:r>
            <a:r>
              <a:rPr lang="es-ES" sz="1400" u="none" dirty="0" smtClean="0"/>
              <a:t>los </a:t>
            </a:r>
            <a:r>
              <a:rPr lang="es-ES" sz="1400" u="none" dirty="0"/>
              <a:t>edificios.  </a:t>
            </a:r>
            <a:endParaRPr lang="es-ES" sz="1400" u="none" dirty="0" smtClean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F0BB7-46F7-413B-A843-4D38EBECCB88}" type="slidenum">
              <a:rPr lang="es-ES" altLang="es-ES" smtClean="0"/>
              <a:pPr>
                <a:defRPr/>
              </a:pPr>
              <a:t>10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9409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 descr="Reloj de arena media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3919538"/>
            <a:ext cx="2027237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187624" y="1875770"/>
            <a:ext cx="590438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rgbClr val="333399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rgbClr val="333399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rgbClr val="333399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rgbClr val="333399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Introducción.</a:t>
            </a:r>
            <a:endParaRPr lang="es-ES" altLang="es-ES" sz="2000" u="none" dirty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Metodología.</a:t>
            </a:r>
            <a:endParaRPr lang="es-ES" altLang="es-ES" sz="2000" u="none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Resultados.</a:t>
            </a:r>
            <a:endParaRPr lang="es-ES" altLang="es-ES" sz="2000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Conclusiones.</a:t>
            </a:r>
            <a:endParaRPr lang="es-ES" altLang="es-ES" sz="2000" u="none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Preguntas</a:t>
            </a:r>
            <a:r>
              <a:rPr lang="es-ES" altLang="es-ES" sz="2000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.</a:t>
            </a:r>
            <a:endParaRPr lang="es-ES" altLang="es-ES" sz="2000" u="none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pic>
        <p:nvPicPr>
          <p:cNvPr id="18437" name="Picture 4" descr="Presentacion CIEMATbaja resoluc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r="50729" b="9091"/>
          <a:stretch>
            <a:fillRect/>
          </a:stretch>
        </p:blipFill>
        <p:spPr bwMode="auto">
          <a:xfrm>
            <a:off x="0" y="-26988"/>
            <a:ext cx="6111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F0BB7-46F7-413B-A843-4D38EBECCB88}" type="slidenum">
              <a:rPr lang="es-ES" altLang="es-ES" smtClean="0"/>
              <a:pPr>
                <a:defRPr/>
              </a:pPr>
              <a:t>11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4458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6792"/>
            <a:ext cx="4248472" cy="4466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776" y="341784"/>
            <a:ext cx="8229600" cy="1143000"/>
          </a:xfrm>
        </p:spPr>
        <p:txBody>
          <a:bodyPr/>
          <a:lstStyle/>
          <a:p>
            <a:r>
              <a:rPr lang="es-ES" dirty="0" smtClean="0"/>
              <a:t>Principales resultados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6DE101-EB9B-4D89-A673-C39E4252445B}" type="slidenum">
              <a:rPr lang="es-ES" altLang="es-ES" smtClean="0"/>
              <a:pPr>
                <a:defRPr/>
              </a:pPr>
              <a:t>12</a:t>
            </a:fld>
            <a:endParaRPr lang="es-ES" altLang="es-E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8075612" cy="443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60" y="2213000"/>
            <a:ext cx="8075612" cy="330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84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 Marcador de conteni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1484784"/>
            <a:ext cx="640820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3 Marcador de contenid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1484784"/>
            <a:ext cx="640820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Mapas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84784"/>
            <a:ext cx="6409899" cy="4525963"/>
          </a:xfrm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6DE101-EB9B-4D89-A673-C39E4252445B}" type="slidenum">
              <a:rPr lang="es-ES" altLang="es-ES" smtClean="0"/>
              <a:pPr>
                <a:defRPr/>
              </a:pPr>
              <a:t>13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5726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Visor cartográfico</a:t>
            </a:r>
            <a:endParaRPr lang="es-ES" dirty="0"/>
          </a:p>
        </p:txBody>
      </p:sp>
      <p:pic>
        <p:nvPicPr>
          <p:cNvPr id="4" name="3 Marcador de contenido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65" y="1567333"/>
            <a:ext cx="6365258" cy="4525963"/>
          </a:xfrm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6DE101-EB9B-4D89-A673-C39E4252445B}" type="slidenum">
              <a:rPr lang="es-ES" altLang="es-ES" smtClean="0"/>
              <a:pPr>
                <a:defRPr/>
              </a:pPr>
              <a:t>14</a:t>
            </a:fld>
            <a:endParaRPr lang="es-ES" altLang="es-ES"/>
          </a:p>
        </p:txBody>
      </p:sp>
      <p:pic>
        <p:nvPicPr>
          <p:cNvPr id="7170" name="Picture 2" descr="M:\04_Publicaciones\2018_Congreso CIES\Visor_Alpedrete_3.jpg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552729" cy="462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95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 descr="Reloj de arena media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3919538"/>
            <a:ext cx="2027237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187624" y="1875770"/>
            <a:ext cx="590438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rgbClr val="333399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rgbClr val="333399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rgbClr val="333399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rgbClr val="333399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Introducción.</a:t>
            </a:r>
            <a:endParaRPr lang="es-ES" altLang="es-ES" sz="2000" u="none" dirty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Metodología.</a:t>
            </a:r>
            <a:endParaRPr lang="es-ES" altLang="es-ES" sz="2000" u="none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Resultados.</a:t>
            </a:r>
            <a:endParaRPr lang="es-ES" altLang="es-ES" sz="2000" u="none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Conclusiones.</a:t>
            </a:r>
            <a:endParaRPr lang="es-ES" altLang="es-ES" sz="2000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Preguntas</a:t>
            </a:r>
            <a:r>
              <a:rPr lang="es-ES" altLang="es-ES" sz="2000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.</a:t>
            </a:r>
            <a:endParaRPr lang="es-ES" altLang="es-ES" sz="2000" u="none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pic>
        <p:nvPicPr>
          <p:cNvPr id="18437" name="Picture 4" descr="Presentacion CIEMATbaja resoluc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r="50729" b="9091"/>
          <a:stretch>
            <a:fillRect/>
          </a:stretch>
        </p:blipFill>
        <p:spPr bwMode="auto">
          <a:xfrm>
            <a:off x="0" y="-26988"/>
            <a:ext cx="6111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F0BB7-46F7-413B-A843-4D38EBECCB88}" type="slidenum">
              <a:rPr lang="es-ES" altLang="es-ES" smtClean="0"/>
              <a:pPr>
                <a:defRPr/>
              </a:pPr>
              <a:t>15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4530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F0BB7-46F7-413B-A843-4D38EBECCB88}" type="slidenum">
              <a:rPr lang="es-ES" altLang="es-ES" smtClean="0"/>
              <a:pPr>
                <a:defRPr/>
              </a:pPr>
              <a:t>16</a:t>
            </a:fld>
            <a:endParaRPr lang="es-ES" altLang="es-ES"/>
          </a:p>
        </p:txBody>
      </p:sp>
      <p:sp>
        <p:nvSpPr>
          <p:cNvPr id="3" name="2 CuadroTexto"/>
          <p:cNvSpPr txBox="1"/>
          <p:nvPr/>
        </p:nvSpPr>
        <p:spPr>
          <a:xfrm>
            <a:off x="1475656" y="1700808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Municipalismo y cambio de modelo energético.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Participación del CIEMAT.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Modelo </a:t>
            </a:r>
            <a:r>
              <a:rPr lang="es-ES" sz="2000" u="none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gSolarRoof</a:t>
            </a:r>
            <a:r>
              <a:rPr lang="es-ES" sz="2000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Resultados estudio </a:t>
            </a:r>
            <a:r>
              <a:rPr lang="es-ES" sz="2000" u="none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Alpedrete</a:t>
            </a:r>
            <a:r>
              <a:rPr lang="es-ES" sz="2000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26814"/>
            <a:ext cx="2412268" cy="344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70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 descr="Reloj de arena media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3919538"/>
            <a:ext cx="2027237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187624" y="1875770"/>
            <a:ext cx="590438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rgbClr val="333399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rgbClr val="333399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rgbClr val="333399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rgbClr val="333399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Introducción.</a:t>
            </a:r>
            <a:endParaRPr lang="es-ES" altLang="es-ES" sz="2000" u="none" dirty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Metodología.</a:t>
            </a:r>
            <a:endParaRPr lang="es-ES" altLang="es-ES" sz="2000" u="none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Resultados.</a:t>
            </a:r>
            <a:endParaRPr lang="es-ES" altLang="es-ES" sz="2000" u="none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Conclusiones.</a:t>
            </a:r>
            <a:endParaRPr lang="es-ES" altLang="es-ES" sz="2000" u="none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Preguntas</a:t>
            </a:r>
            <a:r>
              <a:rPr lang="es-ES" altLang="es-ES" sz="20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.</a:t>
            </a:r>
            <a:endParaRPr lang="es-ES" altLang="es-ES" sz="20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pic>
        <p:nvPicPr>
          <p:cNvPr id="18437" name="Picture 4" descr="Presentacion CIEMATbaja resoluc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r="50729" b="9091"/>
          <a:stretch>
            <a:fillRect/>
          </a:stretch>
        </p:blipFill>
        <p:spPr bwMode="auto">
          <a:xfrm>
            <a:off x="0" y="-26988"/>
            <a:ext cx="6111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F0BB7-46F7-413B-A843-4D38EBECCB88}" type="slidenum">
              <a:rPr lang="es-ES" altLang="es-ES" smtClean="0"/>
              <a:pPr>
                <a:defRPr/>
              </a:pPr>
              <a:t>17</a:t>
            </a:fld>
            <a:endParaRPr lang="es-ES" altLang="es-E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82" y="44702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5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691680" y="2348880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u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Gracias por su atención</a:t>
            </a:r>
            <a:endParaRPr lang="es-ES" sz="3200" i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73" y="3573016"/>
            <a:ext cx="8080288" cy="2160240"/>
          </a:xfrm>
          <a:prstGeom prst="rect">
            <a:avLst/>
          </a:prstGeo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F0BB7-46F7-413B-A843-4D38EBECCB88}" type="slidenum">
              <a:rPr lang="es-ES" altLang="es-ES" smtClean="0"/>
              <a:pPr>
                <a:defRPr/>
              </a:pPr>
              <a:t>18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128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 descr="Reloj de arena media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3919538"/>
            <a:ext cx="2027237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187624" y="1875770"/>
            <a:ext cx="590438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rgbClr val="333399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rgbClr val="333399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rgbClr val="333399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rgbClr val="333399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Introducción.</a:t>
            </a:r>
            <a:endParaRPr lang="es-ES" altLang="es-ES" sz="2000" u="none" dirty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Metodología.</a:t>
            </a:r>
            <a:endParaRPr lang="es-ES" altLang="es-ES" sz="2000" u="none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Resultados.</a:t>
            </a:r>
            <a:endParaRPr lang="es-ES" altLang="es-ES" sz="2000" u="none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Conclusiones.</a:t>
            </a:r>
            <a:endParaRPr lang="es-ES" altLang="es-ES" sz="2000" u="none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Preguntas</a:t>
            </a:r>
            <a:r>
              <a:rPr lang="es-ES" altLang="es-ES" sz="2000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.</a:t>
            </a:r>
            <a:endParaRPr lang="es-ES" altLang="es-ES" sz="2000" u="none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pic>
        <p:nvPicPr>
          <p:cNvPr id="18437" name="Picture 4" descr="Presentacion CIEMATbaja resoluc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r="50729" b="9091"/>
          <a:stretch>
            <a:fillRect/>
          </a:stretch>
        </p:blipFill>
        <p:spPr bwMode="auto">
          <a:xfrm>
            <a:off x="0" y="-26988"/>
            <a:ext cx="6111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F0BB7-46F7-413B-A843-4D38EBECCB88}" type="slidenum">
              <a:rPr lang="es-ES" altLang="es-ES" smtClean="0"/>
              <a:pPr>
                <a:defRPr/>
              </a:pPr>
              <a:t>2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F0BB7-46F7-413B-A843-4D38EBECCB88}" type="slidenum">
              <a:rPr lang="es-ES" altLang="es-ES" smtClean="0"/>
              <a:pPr>
                <a:defRPr/>
              </a:pPr>
              <a:t>3</a:t>
            </a:fld>
            <a:endParaRPr lang="es-ES" altLang="es-E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99288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M:\04_Publicaciones\2018_Congreso CIES\Visor_Alpedrete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606" y="260648"/>
            <a:ext cx="4662669" cy="33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70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 descr="Reloj de arena media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3919538"/>
            <a:ext cx="2027237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187624" y="1875770"/>
            <a:ext cx="590438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0000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rgbClr val="333399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rgbClr val="333399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rgbClr val="333399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rgbClr val="333399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Introducción.</a:t>
            </a:r>
            <a:endParaRPr lang="es-ES" altLang="es-ES" sz="2000" u="none" dirty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Metodología.</a:t>
            </a:r>
            <a:endParaRPr lang="es-ES" altLang="es-ES" sz="2000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Resultados.</a:t>
            </a:r>
            <a:endParaRPr lang="es-ES" altLang="es-ES" sz="2000" u="none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Conclusiones.</a:t>
            </a:r>
            <a:endParaRPr lang="es-ES" altLang="es-ES" sz="2000" u="none" dirty="0" smtClean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000" i="1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Preguntas</a:t>
            </a:r>
            <a:r>
              <a:rPr lang="es-ES" altLang="es-ES" sz="2000" u="none" dirty="0" smtClean="0">
                <a:solidFill>
                  <a:srgbClr val="009900"/>
                </a:solidFill>
                <a:latin typeface="Calibri" panose="020F0502020204030204" pitchFamily="34" charset="0"/>
              </a:rPr>
              <a:t>.</a:t>
            </a:r>
            <a:endParaRPr lang="es-ES" altLang="es-ES" sz="2000" u="none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pic>
        <p:nvPicPr>
          <p:cNvPr id="18437" name="Picture 4" descr="Presentacion CIEMATbaja resoluc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r="50729" b="9091"/>
          <a:stretch>
            <a:fillRect/>
          </a:stretch>
        </p:blipFill>
        <p:spPr bwMode="auto">
          <a:xfrm>
            <a:off x="0" y="-26988"/>
            <a:ext cx="6111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F0BB7-46F7-413B-A843-4D38EBECCB88}" type="slidenum">
              <a:rPr lang="es-ES" altLang="es-ES" smtClean="0"/>
              <a:pPr>
                <a:defRPr/>
              </a:pPr>
              <a:t>4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0716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936005" y="1988840"/>
            <a:ext cx="7920880" cy="3672408"/>
          </a:xfrm>
          <a:prstGeom prst="rect">
            <a:avLst/>
          </a:prstGeom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F0BB7-46F7-413B-A843-4D38EBECCB88}" type="slidenum">
              <a:rPr lang="es-ES" altLang="es-ES" smtClean="0"/>
              <a:pPr>
                <a:defRPr/>
              </a:pPr>
              <a:t>5</a:t>
            </a:fld>
            <a:endParaRPr lang="es-ES" altLang="es-ES"/>
          </a:p>
        </p:txBody>
      </p:sp>
      <p:pic>
        <p:nvPicPr>
          <p:cNvPr id="5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29000"/>
            <a:ext cx="4176463" cy="2664296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2555776" y="34178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s-ES" u="none" kern="0" dirty="0" smtClean="0"/>
              <a:t>Metodología</a:t>
            </a:r>
            <a:endParaRPr lang="es-ES" u="none" kern="0" dirty="0"/>
          </a:p>
        </p:txBody>
      </p:sp>
    </p:spTree>
    <p:extLst>
      <p:ext uri="{BB962C8B-B14F-4D97-AF65-F5344CB8AC3E}">
        <p14:creationId xmlns:p14="http://schemas.microsoft.com/office/powerpoint/2010/main" val="11859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750"/>
            <a:ext cx="4247515" cy="3399155"/>
          </a:xfrm>
          <a:prstGeom prst="rect">
            <a:avLst/>
          </a:prstGeom>
        </p:spPr>
      </p:pic>
      <p:pic>
        <p:nvPicPr>
          <p:cNvPr id="7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204864"/>
            <a:ext cx="5399405" cy="3818890"/>
          </a:xfrm>
          <a:prstGeom prst="rect">
            <a:avLst/>
          </a:prstGeom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F0BB7-46F7-413B-A843-4D38EBECCB88}" type="slidenum">
              <a:rPr lang="es-ES" altLang="es-ES" smtClean="0"/>
              <a:pPr>
                <a:defRPr/>
              </a:pPr>
              <a:t>6</a:t>
            </a:fld>
            <a:endParaRPr lang="es-ES" altLang="es-ES"/>
          </a:p>
        </p:txBody>
      </p:sp>
      <p:pic>
        <p:nvPicPr>
          <p:cNvPr id="5" name="0 Imagen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34" y="1844824"/>
            <a:ext cx="5253644" cy="3715789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2555776" y="341784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s-ES" u="none" kern="0" dirty="0" smtClean="0"/>
              <a:t>Área de estudio</a:t>
            </a:r>
            <a:endParaRPr lang="es-ES" u="none" kern="0" dirty="0"/>
          </a:p>
        </p:txBody>
      </p:sp>
    </p:spTree>
    <p:extLst>
      <p:ext uri="{BB962C8B-B14F-4D97-AF65-F5344CB8AC3E}">
        <p14:creationId xmlns:p14="http://schemas.microsoft.com/office/powerpoint/2010/main" val="149403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F0BB7-46F7-413B-A843-4D38EBECCB88}" type="slidenum">
              <a:rPr lang="es-ES" altLang="es-ES" smtClean="0"/>
              <a:pPr>
                <a:defRPr/>
              </a:pPr>
              <a:t>7</a:t>
            </a:fld>
            <a:endParaRPr lang="es-ES" altLang="es-E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93" y="239933"/>
            <a:ext cx="5370308" cy="340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43988"/>
            <a:ext cx="5616624" cy="4080335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4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7354"/>
            <a:ext cx="5688632" cy="4033894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19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42478"/>
            <a:ext cx="5904656" cy="4078810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0861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texto"/>
          <p:cNvSpPr txBox="1">
            <a:spLocks/>
          </p:cNvSpPr>
          <p:nvPr/>
        </p:nvSpPr>
        <p:spPr>
          <a:xfrm>
            <a:off x="4427984" y="1556792"/>
            <a:ext cx="4101125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s-ES" sz="1200" u="none" dirty="0"/>
              <a:t>LIDAR </a:t>
            </a:r>
            <a:r>
              <a:rPr lang="es-ES" sz="1200" u="none" dirty="0" smtClean="0"/>
              <a:t>(Light </a:t>
            </a:r>
            <a:r>
              <a:rPr lang="es-ES" sz="1200" u="none" dirty="0" err="1" smtClean="0"/>
              <a:t>Detection</a:t>
            </a:r>
            <a:r>
              <a:rPr lang="es-ES" sz="1200" u="none" dirty="0" smtClean="0"/>
              <a:t> and </a:t>
            </a:r>
            <a:r>
              <a:rPr lang="es-ES" sz="1200" u="none" dirty="0" err="1"/>
              <a:t>Ranging</a:t>
            </a:r>
            <a:r>
              <a:rPr lang="es-ES" sz="1200" u="none" dirty="0"/>
              <a:t>) es una tecnología de teledetección óptica que utiliza pulsos de luz láser para muestrear la superficie terrestre. </a:t>
            </a:r>
            <a:endParaRPr lang="es-ES" sz="1200" u="none" dirty="0" smtClean="0"/>
          </a:p>
          <a:p>
            <a:pPr lvl="0" algn="just"/>
            <a:endParaRPr lang="es-ES" sz="1400" u="none" dirty="0"/>
          </a:p>
          <a:p>
            <a:pPr algn="just"/>
            <a:endParaRPr lang="es-ES" sz="1400" u="none" dirty="0"/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1463182" y="161639"/>
            <a:ext cx="5641571" cy="466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400" u="none" dirty="0" smtClean="0">
                <a:solidFill>
                  <a:srgbClr val="009900"/>
                </a:solidFill>
              </a:rPr>
              <a:t>¿QUÉ ES UNA NUBE DE PUNTOS LIDAR?</a:t>
            </a:r>
            <a:endParaRPr lang="es-ES" sz="2400" u="none" dirty="0">
              <a:solidFill>
                <a:srgbClr val="009900"/>
              </a:solidFill>
            </a:endParaRPr>
          </a:p>
        </p:txBody>
      </p:sp>
      <p:sp>
        <p:nvSpPr>
          <p:cNvPr id="8" name="2 Marcador de texto"/>
          <p:cNvSpPr txBox="1">
            <a:spLocks/>
          </p:cNvSpPr>
          <p:nvPr/>
        </p:nvSpPr>
        <p:spPr>
          <a:xfrm>
            <a:off x="5307705" y="2563885"/>
            <a:ext cx="3168352" cy="1203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s-ES" sz="1200" b="0" u="none" dirty="0" smtClean="0"/>
              <a:t>Al </a:t>
            </a:r>
            <a:r>
              <a:rPr lang="es-ES" sz="1200" b="0" u="none" dirty="0"/>
              <a:t>realizarse un barrido del </a:t>
            </a:r>
            <a:r>
              <a:rPr lang="es-ES" sz="1200" b="0" u="none" dirty="0" smtClean="0"/>
              <a:t>terreno genera una nube de puntos con la que se </a:t>
            </a:r>
            <a:r>
              <a:rPr lang="es-ES" sz="1200" b="0" u="none" dirty="0"/>
              <a:t>determina la altura y forma de cualquier elemento sobre el terreno como </a:t>
            </a:r>
            <a:r>
              <a:rPr lang="es-ES" sz="1200" b="0" u="none" dirty="0" smtClean="0"/>
              <a:t>los árboles</a:t>
            </a:r>
            <a:r>
              <a:rPr lang="es-ES" sz="1200" b="0" u="none" dirty="0"/>
              <a:t>, </a:t>
            </a:r>
            <a:r>
              <a:rPr lang="es-ES" sz="1200" b="0" u="none" dirty="0" smtClean="0"/>
              <a:t>edificios e infraestructuras.</a:t>
            </a:r>
          </a:p>
          <a:p>
            <a:pPr lvl="0" algn="just"/>
            <a:endParaRPr lang="es-ES" sz="1400" b="0" u="none" dirty="0"/>
          </a:p>
          <a:p>
            <a:pPr algn="just"/>
            <a:endParaRPr lang="es-ES" sz="1400" b="0" u="none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3600400" cy="379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F0BB7-46F7-413B-A843-4D38EBECCB88}" type="slidenum">
              <a:rPr lang="es-ES" altLang="es-ES" smtClean="0"/>
              <a:pPr>
                <a:defRPr/>
              </a:pPr>
              <a:t>8</a:t>
            </a:fld>
            <a:endParaRPr lang="es-ES" altLang="es-ES"/>
          </a:p>
        </p:txBody>
      </p:sp>
      <p:pic>
        <p:nvPicPr>
          <p:cNvPr id="9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23905"/>
            <a:ext cx="5147945" cy="26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4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589763" y="251356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u="none" dirty="0" smtClean="0">
                <a:solidFill>
                  <a:srgbClr val="009900"/>
                </a:solidFill>
              </a:rPr>
              <a:t>Reglas del modelo</a:t>
            </a:r>
            <a:endParaRPr lang="es-ES" u="none" dirty="0">
              <a:solidFill>
                <a:srgbClr val="0099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F0BB7-46F7-413B-A843-4D38EBECCB88}" type="slidenum">
              <a:rPr lang="es-ES" altLang="es-ES" smtClean="0"/>
              <a:pPr>
                <a:defRPr/>
              </a:pPr>
              <a:t>9</a:t>
            </a:fld>
            <a:endParaRPr lang="es-ES" altLang="es-E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05354"/>
            <a:ext cx="30099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05354"/>
            <a:ext cx="2134257" cy="14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92" y="2625261"/>
            <a:ext cx="2340000" cy="159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072" y="2680376"/>
            <a:ext cx="1584000" cy="148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38854"/>
            <a:ext cx="4896544" cy="38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0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CM_conferencia Jornadas Investigacion03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E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E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UCM_conferencia Jornadas Investigacion03</Template>
  <TotalTime>485</TotalTime>
  <Words>248</Words>
  <Application>Microsoft Office PowerPoint</Application>
  <PresentationFormat>Presentación en pantalla (4:3)</PresentationFormat>
  <Paragraphs>72</Paragraphs>
  <Slides>18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UCM_conferencia Jornadas Investigacion03</vt:lpstr>
      <vt:lpstr>SISTEMAS DE INFORMACIÓN GEOGRÁFICA COMO APOYO A LAS POLÍTICAS DE FOMENTO DEL AUTOCONSUMO SOLAR EN EL ÁMBITO MUNICIPAL. APLICACIÓN DEL MODELO GSOLARROOF EN EL MUNICIPIO DE ALPEDRETE (ESPAÑA).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Principales resultados</vt:lpstr>
      <vt:lpstr>Mapas</vt:lpstr>
      <vt:lpstr>Visor cartográfico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Alpedrete solar</dc:title>
  <dc:subject>Presentación del proyecto de Alpedrete</dc:subject>
  <dc:creator>Dominguez Bravo, Fco. Javier</dc:creator>
  <cp:keywords>gSolarRoof</cp:keywords>
  <cp:lastModifiedBy>Dominguez Bravo, Fco. Javier</cp:lastModifiedBy>
  <cp:revision>61</cp:revision>
  <cp:lastPrinted>2016-01-21T09:35:07Z</cp:lastPrinted>
  <dcterms:created xsi:type="dcterms:W3CDTF">2015-11-06T10:54:52Z</dcterms:created>
  <dcterms:modified xsi:type="dcterms:W3CDTF">2018-06-20T09:16:31Z</dcterms:modified>
</cp:coreProperties>
</file>